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 id="2147483672" r:id="rId6"/>
  </p:sldMasterIdLst>
  <p:notesMasterIdLst>
    <p:notesMasterId r:id="rId18"/>
  </p:notesMasterIdLst>
  <p:sldIdLst>
    <p:sldId id="1904" r:id="rId7"/>
    <p:sldId id="1393" r:id="rId8"/>
    <p:sldId id="1450" r:id="rId9"/>
    <p:sldId id="1473" r:id="rId10"/>
    <p:sldId id="1944" r:id="rId11"/>
    <p:sldId id="1470" r:id="rId12"/>
    <p:sldId id="1945" r:id="rId13"/>
    <p:sldId id="1946" r:id="rId14"/>
    <p:sldId id="1444" r:id="rId15"/>
    <p:sldId id="1464" r:id="rId16"/>
    <p:sldId id="14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42">
          <p15:clr>
            <a:srgbClr val="A4A3A4"/>
          </p15:clr>
        </p15:guide>
        <p15:guide id="4" orient="horz" pos="234">
          <p15:clr>
            <a:srgbClr val="A4A3A4"/>
          </p15:clr>
        </p15:guide>
        <p15:guide id="5" orient="horz" pos="834">
          <p15:clr>
            <a:srgbClr val="A4A3A4"/>
          </p15:clr>
        </p15:guide>
        <p15:guide id="6" pos="7307">
          <p15:clr>
            <a:srgbClr val="A4A3A4"/>
          </p15:clr>
        </p15:guide>
        <p15:guide id="7" orient="horz" pos="1230">
          <p15:clr>
            <a:srgbClr val="A4A3A4"/>
          </p15:clr>
        </p15:guide>
        <p15:guide id="8" orient="horz" pos="2840">
          <p15:clr>
            <a:srgbClr val="A4A3A4"/>
          </p15:clr>
        </p15:guide>
        <p15:guide id="9" orient="horz"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McDowell" initials="RM" lastIdx="1" clrIdx="0"/>
  <p:cmAuthor id="2" name="Farhana Choudhury" initials="FC" lastIdx="3" clrIdx="1"/>
  <p:cmAuthor id="3" name="Trent Dregseth" initials="TD" lastIdx="1" clrIdx="2"/>
  <p:cmAuthor id="4" name="Christopher Leone" initials="CL"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5FF"/>
    <a:srgbClr val="91CDFF"/>
    <a:srgbClr val="38B691"/>
    <a:srgbClr val="012549"/>
    <a:srgbClr val="001F64"/>
    <a:srgbClr val="152543"/>
    <a:srgbClr val="654492"/>
    <a:srgbClr val="BC7C1E"/>
    <a:srgbClr val="955F41"/>
    <a:srgbClr val="B957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2" autoAdjust="0"/>
    <p:restoredTop sz="90952" autoAdjust="0"/>
  </p:normalViewPr>
  <p:slideViewPr>
    <p:cSldViewPr snapToGrid="0">
      <p:cViewPr varScale="1">
        <p:scale>
          <a:sx n="87" d="100"/>
          <a:sy n="87" d="100"/>
        </p:scale>
        <p:origin x="612" y="90"/>
      </p:cViewPr>
      <p:guideLst>
        <p:guide orient="horz" pos="2160"/>
        <p:guide pos="3840"/>
        <p:guide pos="342"/>
        <p:guide orient="horz" pos="234"/>
        <p:guide orient="horz" pos="834"/>
        <p:guide pos="7307"/>
        <p:guide orient="horz" pos="1230"/>
        <p:guide orient="horz" pos="2840"/>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38A23-2F65-4961-9F2E-85747469F152}" type="datetimeFigureOut">
              <a:rPr lang="en-CA" smtClean="0"/>
              <a:t>2024-05-22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DEFC5-7D41-46E3-8482-2A78CA372F59}" type="slidenum">
              <a:rPr lang="en-CA" smtClean="0"/>
              <a:t>‹#›</a:t>
            </a:fld>
            <a:endParaRPr lang="en-CA"/>
          </a:p>
        </p:txBody>
      </p:sp>
    </p:spTree>
    <p:extLst>
      <p:ext uri="{BB962C8B-B14F-4D97-AF65-F5344CB8AC3E}">
        <p14:creationId xmlns:p14="http://schemas.microsoft.com/office/powerpoint/2010/main" val="805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FEB9E8-C467-40AC-B2CF-024466BB24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84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3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7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48DEFC5-7D41-46E3-8482-2A78CA372F59}" type="slidenum">
              <a:rPr lang="en-CA" smtClean="0"/>
              <a:t>2</a:t>
            </a:fld>
            <a:endParaRPr lang="en-CA"/>
          </a:p>
        </p:txBody>
      </p:sp>
    </p:spTree>
    <p:extLst>
      <p:ext uri="{BB962C8B-B14F-4D97-AF65-F5344CB8AC3E}">
        <p14:creationId xmlns:p14="http://schemas.microsoft.com/office/powerpoint/2010/main" val="261487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48DEFC5-7D41-46E3-8482-2A78CA372F59}" type="slidenum">
              <a:rPr lang="en-CA" smtClean="0"/>
              <a:t>3</a:t>
            </a:fld>
            <a:endParaRPr lang="en-CA"/>
          </a:p>
        </p:txBody>
      </p:sp>
    </p:spTree>
    <p:extLst>
      <p:ext uri="{BB962C8B-B14F-4D97-AF65-F5344CB8AC3E}">
        <p14:creationId xmlns:p14="http://schemas.microsoft.com/office/powerpoint/2010/main" val="303570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87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270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51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09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7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8DEFC5-7D41-46E3-8482-2A78CA372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3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D70A6CE2-C8C0-4A33-87D6-B6E7B1513027}" type="datetime1">
              <a:rPr lang="en-CA" smtClean="0"/>
              <a:t>2024-05-22</a:t>
            </a:fld>
            <a:endParaRPr lang="en-CA"/>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endParaRPr lang="en-CA"/>
          </a:p>
        </p:txBody>
      </p:sp>
      <p:sp>
        <p:nvSpPr>
          <p:cNvPr id="6" name="Slide Number Placeholder 5"/>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4FF5CE1-21F2-4B8F-97BB-9ADDA03068C3}" type="datetime1">
              <a:rPr lang="en-CA" smtClean="0"/>
              <a:t>2024-05-22</a:t>
            </a:fld>
            <a:endParaRPr lang="en-CA"/>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endParaRPr lang="en-CA"/>
          </a:p>
        </p:txBody>
      </p:sp>
      <p:sp>
        <p:nvSpPr>
          <p:cNvPr id="6" name="Slide Number Placeholder 5"/>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2264816-C35A-428D-829E-504FA697BB26}" type="datetime1">
              <a:rPr lang="en-CA" smtClean="0"/>
              <a:t>2024-05-22</a:t>
            </a:fld>
            <a:endParaRPr lang="en-CA"/>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endParaRPr lang="en-CA"/>
          </a:p>
        </p:txBody>
      </p:sp>
      <p:sp>
        <p:nvSpPr>
          <p:cNvPr id="6" name="Slide Number Placeholder 5"/>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C97363-11E6-4DBF-BA6D-3193894F0237}" type="datetime1">
              <a:rPr lang="en-CA" smtClean="0"/>
              <a:t>2024-05-22</a:t>
            </a:fld>
            <a:endParaRPr lang="en-US"/>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p>
        </p:txBody>
      </p:sp>
      <p:sp>
        <p:nvSpPr>
          <p:cNvPr id="6" name="Slide Number Placeholder 5"/>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FE36D-312E-4F55-9C32-5155FB7B71AD}" type="datetime1">
              <a:rPr lang="en-CA" smtClean="0"/>
              <a:t>2024-05-22</a:t>
            </a:fld>
            <a:endParaRPr lang="en-US"/>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p>
        </p:txBody>
      </p:sp>
      <p:sp>
        <p:nvSpPr>
          <p:cNvPr id="6" name="Slide Number Placeholder 5"/>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D44940-068C-4A30-86AE-B4E1CE92CB9F}" type="datetime1">
              <a:rPr lang="en-CA" smtClean="0"/>
              <a:t>2024-05-22</a:t>
            </a:fld>
            <a:endParaRPr lang="en-US"/>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p>
        </p:txBody>
      </p:sp>
      <p:sp>
        <p:nvSpPr>
          <p:cNvPr id="6" name="Slide Number Placeholder 5"/>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9FF889-F6C2-4403-8C24-102221E99C8B}" type="datetime1">
              <a:rPr lang="en-CA" smtClean="0"/>
              <a:t>2024-05-22</a:t>
            </a:fld>
            <a:endParaRPr lang="en-US"/>
          </a:p>
        </p:txBody>
      </p:sp>
      <p:sp>
        <p:nvSpPr>
          <p:cNvPr id="6" name="Footer Placeholder 5"/>
          <p:cNvSpPr>
            <a:spLocks noGrp="1"/>
          </p:cNvSpPr>
          <p:nvPr>
            <p:ph type="ftr" sz="quarter" idx="11"/>
          </p:nvPr>
        </p:nvSpPr>
        <p:spPr/>
        <p:txBody>
          <a:bodyPr/>
          <a:lstStyle/>
          <a:p>
            <a:r>
              <a:rPr lang="en-US"/>
              <a:t>E200724 Rev 6  01/21/21  Copyright © Electro Industries/GaugeTech All Rights Reserved</a:t>
            </a:r>
          </a:p>
        </p:txBody>
      </p:sp>
      <p:sp>
        <p:nvSpPr>
          <p:cNvPr id="7" name="Slide Number Placeholder 6"/>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44571-6CC0-47F7-8B21-5CDA65751ED7}" type="datetime1">
              <a:rPr lang="en-CA" smtClean="0"/>
              <a:t>2024-05-22</a:t>
            </a:fld>
            <a:endParaRPr lang="en-US"/>
          </a:p>
        </p:txBody>
      </p:sp>
      <p:sp>
        <p:nvSpPr>
          <p:cNvPr id="8" name="Footer Placeholder 7"/>
          <p:cNvSpPr>
            <a:spLocks noGrp="1"/>
          </p:cNvSpPr>
          <p:nvPr>
            <p:ph type="ftr" sz="quarter" idx="11"/>
          </p:nvPr>
        </p:nvSpPr>
        <p:spPr/>
        <p:txBody>
          <a:bodyPr/>
          <a:lstStyle/>
          <a:p>
            <a:r>
              <a:rPr lang="en-US"/>
              <a:t>E200724 Rev 6  01/21/21  Copyright © Electro Industries/GaugeTech All Rights Reserved</a:t>
            </a:r>
          </a:p>
        </p:txBody>
      </p:sp>
      <p:sp>
        <p:nvSpPr>
          <p:cNvPr id="9" name="Slide Number Placeholder 8"/>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2DD65-636F-4CB0-8AB6-4169C52EACAC}" type="datetime1">
              <a:rPr lang="en-CA" smtClean="0"/>
              <a:t>2024-05-22</a:t>
            </a:fld>
            <a:endParaRPr lang="en-US"/>
          </a:p>
        </p:txBody>
      </p:sp>
      <p:sp>
        <p:nvSpPr>
          <p:cNvPr id="4" name="Footer Placeholder 3"/>
          <p:cNvSpPr>
            <a:spLocks noGrp="1"/>
          </p:cNvSpPr>
          <p:nvPr>
            <p:ph type="ftr" sz="quarter" idx="11"/>
          </p:nvPr>
        </p:nvSpPr>
        <p:spPr/>
        <p:txBody>
          <a:bodyPr/>
          <a:lstStyle/>
          <a:p>
            <a:r>
              <a:rPr lang="en-US"/>
              <a:t>E200724 Rev 6  01/21/21  Copyright © Electro Industries/GaugeTech All Rights Reserved</a:t>
            </a:r>
          </a:p>
        </p:txBody>
      </p:sp>
      <p:sp>
        <p:nvSpPr>
          <p:cNvPr id="5" name="Slide Number Placeholder 4"/>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44EE1-53A9-40E6-8D86-D19C978A5D9A}" type="datetime1">
              <a:rPr lang="en-CA" smtClean="0"/>
              <a:t>2024-05-22</a:t>
            </a:fld>
            <a:endParaRPr lang="en-US"/>
          </a:p>
        </p:txBody>
      </p:sp>
      <p:sp>
        <p:nvSpPr>
          <p:cNvPr id="3" name="Footer Placeholder 2"/>
          <p:cNvSpPr>
            <a:spLocks noGrp="1"/>
          </p:cNvSpPr>
          <p:nvPr>
            <p:ph type="ftr" sz="quarter" idx="11"/>
          </p:nvPr>
        </p:nvSpPr>
        <p:spPr/>
        <p:txBody>
          <a:bodyPr/>
          <a:lstStyle/>
          <a:p>
            <a:r>
              <a:rPr lang="en-US"/>
              <a:t>E200724 Rev 6  01/21/21  Copyright © Electro Industries/GaugeTech All Rights Reserved</a:t>
            </a:r>
          </a:p>
        </p:txBody>
      </p:sp>
      <p:sp>
        <p:nvSpPr>
          <p:cNvPr id="4" name="Slide Number Placeholder 3"/>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275BFE-ACBC-4975-8143-86391F3BBA7A}" type="datetime1">
              <a:rPr lang="en-CA" smtClean="0"/>
              <a:t>2024-05-22</a:t>
            </a:fld>
            <a:endParaRPr lang="en-US"/>
          </a:p>
        </p:txBody>
      </p:sp>
      <p:sp>
        <p:nvSpPr>
          <p:cNvPr id="6" name="Footer Placeholder 5"/>
          <p:cNvSpPr>
            <a:spLocks noGrp="1"/>
          </p:cNvSpPr>
          <p:nvPr>
            <p:ph type="ftr" sz="quarter" idx="11"/>
          </p:nvPr>
        </p:nvSpPr>
        <p:spPr/>
        <p:txBody>
          <a:bodyPr/>
          <a:lstStyle/>
          <a:p>
            <a:r>
              <a:rPr lang="en-US"/>
              <a:t>E200724 Rev 6  01/21/21  Copyright © Electro Industries/GaugeTech All Rights Reserved</a:t>
            </a:r>
          </a:p>
        </p:txBody>
      </p:sp>
      <p:sp>
        <p:nvSpPr>
          <p:cNvPr id="7" name="Slide Number Placeholder 6"/>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040A346-20CA-47E9-8357-DB21AEC14D4A}" type="datetime1">
              <a:rPr lang="en-CA" smtClean="0"/>
              <a:t>2024-05-22</a:t>
            </a:fld>
            <a:endParaRPr lang="en-CA"/>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endParaRPr lang="en-CA"/>
          </a:p>
        </p:txBody>
      </p:sp>
      <p:sp>
        <p:nvSpPr>
          <p:cNvPr id="6" name="Slide Number Placeholder 5"/>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0E0BE-633C-4411-9C85-732493D21233}" type="datetime1">
              <a:rPr lang="en-CA" smtClean="0"/>
              <a:t>2024-05-22</a:t>
            </a:fld>
            <a:endParaRPr lang="en-US"/>
          </a:p>
        </p:txBody>
      </p:sp>
      <p:sp>
        <p:nvSpPr>
          <p:cNvPr id="6" name="Footer Placeholder 5"/>
          <p:cNvSpPr>
            <a:spLocks noGrp="1"/>
          </p:cNvSpPr>
          <p:nvPr>
            <p:ph type="ftr" sz="quarter" idx="11"/>
          </p:nvPr>
        </p:nvSpPr>
        <p:spPr/>
        <p:txBody>
          <a:bodyPr/>
          <a:lstStyle/>
          <a:p>
            <a:r>
              <a:rPr lang="en-US"/>
              <a:t>E200724 Rev 6  01/21/21  Copyright © Electro Industries/GaugeTech All Rights Reserved</a:t>
            </a:r>
          </a:p>
        </p:txBody>
      </p:sp>
      <p:sp>
        <p:nvSpPr>
          <p:cNvPr id="7" name="Slide Number Placeholder 6"/>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E07F48-AB93-4F9A-94CD-38F0873EC581}" type="datetime1">
              <a:rPr lang="en-CA" smtClean="0"/>
              <a:t>2024-05-22</a:t>
            </a:fld>
            <a:endParaRPr lang="en-US"/>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p>
        </p:txBody>
      </p:sp>
      <p:sp>
        <p:nvSpPr>
          <p:cNvPr id="6" name="Slide Number Placeholder 5"/>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E91962-3B8D-44E9-8AE4-74FCAF90721B}" type="datetime1">
              <a:rPr lang="en-CA" smtClean="0"/>
              <a:t>2024-05-22</a:t>
            </a:fld>
            <a:endParaRPr lang="en-US"/>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p>
        </p:txBody>
      </p:sp>
      <p:sp>
        <p:nvSpPr>
          <p:cNvPr id="6" name="Slide Number Placeholder 5"/>
          <p:cNvSpPr>
            <a:spLocks noGrp="1"/>
          </p:cNvSpPr>
          <p:nvPr>
            <p:ph type="sldNum" sz="quarter" idx="12"/>
          </p:nvPr>
        </p:nvSpPr>
        <p:spPr/>
        <p:txBody>
          <a:bodyPr/>
          <a:lstStyle/>
          <a:p>
            <a:fld id="{E42C943D-3A02-4461-BDD5-1B13790DACB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FC5EED-8228-481B-9390-F4C661303033}"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FC5EED-8228-481B-9390-F4C661303033}"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FC5EED-8228-481B-9390-F4C661303033}"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FC5EED-8228-481B-9390-F4C661303033}"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FC5EED-8228-481B-9390-F4C661303033}"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FC5EED-8228-481B-9390-F4C661303033}"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C5EED-8228-481B-9390-F4C661303033}"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DF6F82-F4F0-4040-822E-D8E1A01B5EDB}" type="datetime1">
              <a:rPr lang="en-CA" smtClean="0"/>
              <a:t>2024-05-22</a:t>
            </a:fld>
            <a:endParaRPr lang="en-CA"/>
          </a:p>
        </p:txBody>
      </p:sp>
      <p:sp>
        <p:nvSpPr>
          <p:cNvPr id="5" name="Footer Placeholder 4"/>
          <p:cNvSpPr>
            <a:spLocks noGrp="1"/>
          </p:cNvSpPr>
          <p:nvPr>
            <p:ph type="ftr" sz="quarter" idx="11"/>
          </p:nvPr>
        </p:nvSpPr>
        <p:spPr/>
        <p:txBody>
          <a:bodyPr/>
          <a:lstStyle/>
          <a:p>
            <a:r>
              <a:rPr lang="en-US"/>
              <a:t>E200724 Rev 6  01/21/21  Copyright © Electro Industries/GaugeTech All Rights Reserved</a:t>
            </a:r>
            <a:endParaRPr lang="en-CA"/>
          </a:p>
        </p:txBody>
      </p:sp>
      <p:sp>
        <p:nvSpPr>
          <p:cNvPr id="6" name="Slide Number Placeholder 5"/>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FC5EED-8228-481B-9390-F4C661303033}"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FC5EED-8228-481B-9390-F4C661303033}"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FC5EED-8228-481B-9390-F4C661303033}"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FC5EED-8228-481B-9390-F4C661303033}"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523FC-3087-4BB1-B3F0-65A59B2118B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4B768F4-81A6-4B79-9060-9ED482CB8D43}" type="datetime1">
              <a:rPr lang="en-CA" smtClean="0"/>
              <a:t>2024-05-22</a:t>
            </a:fld>
            <a:endParaRPr lang="en-CA"/>
          </a:p>
        </p:txBody>
      </p:sp>
      <p:sp>
        <p:nvSpPr>
          <p:cNvPr id="6" name="Footer Placeholder 5"/>
          <p:cNvSpPr>
            <a:spLocks noGrp="1"/>
          </p:cNvSpPr>
          <p:nvPr>
            <p:ph type="ftr" sz="quarter" idx="11"/>
          </p:nvPr>
        </p:nvSpPr>
        <p:spPr/>
        <p:txBody>
          <a:bodyPr/>
          <a:lstStyle/>
          <a:p>
            <a:r>
              <a:rPr lang="en-US"/>
              <a:t>E200724 Rev 6  01/21/21  Copyright © Electro Industries/GaugeTech All Rights Reserved</a:t>
            </a:r>
            <a:endParaRPr lang="en-CA"/>
          </a:p>
        </p:txBody>
      </p:sp>
      <p:sp>
        <p:nvSpPr>
          <p:cNvPr id="7" name="Slide Number Placeholder 6"/>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EB5A2EB-7E68-4CC2-98BA-27C6B80BE059}" type="datetime1">
              <a:rPr lang="en-CA" smtClean="0"/>
              <a:t>2024-05-22</a:t>
            </a:fld>
            <a:endParaRPr lang="en-CA"/>
          </a:p>
        </p:txBody>
      </p:sp>
      <p:sp>
        <p:nvSpPr>
          <p:cNvPr id="8" name="Footer Placeholder 7"/>
          <p:cNvSpPr>
            <a:spLocks noGrp="1"/>
          </p:cNvSpPr>
          <p:nvPr>
            <p:ph type="ftr" sz="quarter" idx="11"/>
          </p:nvPr>
        </p:nvSpPr>
        <p:spPr/>
        <p:txBody>
          <a:bodyPr/>
          <a:lstStyle/>
          <a:p>
            <a:r>
              <a:rPr lang="en-US"/>
              <a:t>E200724 Rev 6  01/21/21  Copyright © Electro Industries/GaugeTech All Rights Reserved</a:t>
            </a:r>
            <a:endParaRPr lang="en-CA"/>
          </a:p>
        </p:txBody>
      </p:sp>
      <p:sp>
        <p:nvSpPr>
          <p:cNvPr id="9" name="Slide Number Placeholder 8"/>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BCE6FD6-6F1F-4D04-BC86-D8182D94AC0B}" type="datetime1">
              <a:rPr lang="en-CA" smtClean="0"/>
              <a:t>2024-05-22</a:t>
            </a:fld>
            <a:endParaRPr lang="en-CA"/>
          </a:p>
        </p:txBody>
      </p:sp>
      <p:sp>
        <p:nvSpPr>
          <p:cNvPr id="4" name="Footer Placeholder 3"/>
          <p:cNvSpPr>
            <a:spLocks noGrp="1"/>
          </p:cNvSpPr>
          <p:nvPr>
            <p:ph type="ftr" sz="quarter" idx="11"/>
          </p:nvPr>
        </p:nvSpPr>
        <p:spPr/>
        <p:txBody>
          <a:bodyPr/>
          <a:lstStyle/>
          <a:p>
            <a:r>
              <a:rPr lang="en-US"/>
              <a:t>E200724 Rev 6  01/21/21  Copyright © Electro Industries/GaugeTech All Rights Reserved</a:t>
            </a:r>
            <a:endParaRPr lang="en-CA"/>
          </a:p>
        </p:txBody>
      </p:sp>
      <p:sp>
        <p:nvSpPr>
          <p:cNvPr id="5" name="Slide Number Placeholder 4"/>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77D5D-9196-485F-ABDB-FF649D1306AB}" type="datetime1">
              <a:rPr lang="en-CA" smtClean="0"/>
              <a:t>2024-05-22</a:t>
            </a:fld>
            <a:endParaRPr lang="en-CA"/>
          </a:p>
        </p:txBody>
      </p:sp>
      <p:sp>
        <p:nvSpPr>
          <p:cNvPr id="3" name="Footer Placeholder 2"/>
          <p:cNvSpPr>
            <a:spLocks noGrp="1"/>
          </p:cNvSpPr>
          <p:nvPr>
            <p:ph type="ftr" sz="quarter" idx="11"/>
          </p:nvPr>
        </p:nvSpPr>
        <p:spPr/>
        <p:txBody>
          <a:bodyPr/>
          <a:lstStyle/>
          <a:p>
            <a:r>
              <a:rPr lang="en-US"/>
              <a:t>E200724 Rev 6  01/21/21  Copyright © Electro Industries/GaugeTech All Rights Reserved</a:t>
            </a:r>
            <a:endParaRPr lang="en-CA"/>
          </a:p>
        </p:txBody>
      </p:sp>
      <p:sp>
        <p:nvSpPr>
          <p:cNvPr id="4" name="Slide Number Placeholder 3"/>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E6C04-D890-429D-9C21-4648BEACFF2F}" type="datetime1">
              <a:rPr lang="en-CA" smtClean="0"/>
              <a:t>2024-05-22</a:t>
            </a:fld>
            <a:endParaRPr lang="en-CA"/>
          </a:p>
        </p:txBody>
      </p:sp>
      <p:sp>
        <p:nvSpPr>
          <p:cNvPr id="6" name="Footer Placeholder 5"/>
          <p:cNvSpPr>
            <a:spLocks noGrp="1"/>
          </p:cNvSpPr>
          <p:nvPr>
            <p:ph type="ftr" sz="quarter" idx="11"/>
          </p:nvPr>
        </p:nvSpPr>
        <p:spPr/>
        <p:txBody>
          <a:bodyPr/>
          <a:lstStyle/>
          <a:p>
            <a:r>
              <a:rPr lang="en-US"/>
              <a:t>E200724 Rev 6  01/21/21  Copyright © Electro Industries/GaugeTech All Rights Reserved</a:t>
            </a:r>
            <a:endParaRPr lang="en-CA"/>
          </a:p>
        </p:txBody>
      </p:sp>
      <p:sp>
        <p:nvSpPr>
          <p:cNvPr id="7" name="Slide Number Placeholder 6"/>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28A1B-9B54-441F-8945-578DA9FF19A0}" type="datetime1">
              <a:rPr lang="en-CA" smtClean="0"/>
              <a:t>2024-05-22</a:t>
            </a:fld>
            <a:endParaRPr lang="en-CA"/>
          </a:p>
        </p:txBody>
      </p:sp>
      <p:sp>
        <p:nvSpPr>
          <p:cNvPr id="6" name="Footer Placeholder 5"/>
          <p:cNvSpPr>
            <a:spLocks noGrp="1"/>
          </p:cNvSpPr>
          <p:nvPr>
            <p:ph type="ftr" sz="quarter" idx="11"/>
          </p:nvPr>
        </p:nvSpPr>
        <p:spPr/>
        <p:txBody>
          <a:bodyPr/>
          <a:lstStyle/>
          <a:p>
            <a:r>
              <a:rPr lang="en-US"/>
              <a:t>E200724 Rev 6  01/21/21  Copyright © Electro Industries/GaugeTech All Rights Reserved</a:t>
            </a:r>
            <a:endParaRPr lang="en-CA"/>
          </a:p>
        </p:txBody>
      </p:sp>
      <p:sp>
        <p:nvSpPr>
          <p:cNvPr id="7" name="Slide Number Placeholder 6"/>
          <p:cNvSpPr>
            <a:spLocks noGrp="1"/>
          </p:cNvSpPr>
          <p:nvPr>
            <p:ph type="sldNum" sz="quarter" idx="12"/>
          </p:nvPr>
        </p:nvSpPr>
        <p:spPr/>
        <p:txBody>
          <a:bodyPr/>
          <a:lstStyle/>
          <a:p>
            <a:fld id="{6206D003-D651-493D-B046-1D8EF510FFB2}"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7AC1C-83ED-4D25-A37B-5815D7A11656}" type="datetime1">
              <a:rPr lang="en-CA" smtClean="0"/>
              <a:t>2024-05-22</a:t>
            </a:fld>
            <a:endParaRPr lang="en-CA"/>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E200724 Rev 6  01/21/21  Copyright © Electro Industries/GaugeTech All Rights Reserved</a:t>
            </a:r>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6D003-D651-493D-B046-1D8EF510FFB2}"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FE07D-A71D-4932-B760-5F6B99C2A6BD}" type="datetime1">
              <a:rPr lang="en-CA" smtClean="0"/>
              <a:t>2024-05-22</a:t>
            </a:fld>
            <a:endParaRPr 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E200724 Rev 6  01/21/21  Copyright © Electro Industries/GaugeTech All Rights Reserved</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C943D-3A02-4461-BDD5-1B13790DACB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C5EED-8228-481B-9390-F4C661303033}" type="datetimeFigureOut">
              <a:rPr lang="en-US" smtClean="0"/>
              <a:t>5/22/2024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523FC-3087-4BB1-B3F0-65A59B2118B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mailto:support@electroind.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www.electroind.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0" y="6348679"/>
            <a:ext cx="12192000" cy="509323"/>
          </a:xfrm>
          <a:prstGeom prst="rect">
            <a:avLst/>
          </a:prstGeom>
          <a:solidFill>
            <a:srgbClr val="152543">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400">
              <a:solidFill>
                <a:prstClr val="white"/>
              </a:solidFill>
              <a:latin typeface="Calibri" panose="020F0502020204030204"/>
            </a:endParaRPr>
          </a:p>
        </p:txBody>
      </p:sp>
      <p:sp>
        <p:nvSpPr>
          <p:cNvPr id="28" name="Title 1"/>
          <p:cNvSpPr txBox="1"/>
          <p:nvPr/>
        </p:nvSpPr>
        <p:spPr>
          <a:xfrm>
            <a:off x="0" y="6468894"/>
            <a:ext cx="12192000" cy="162972"/>
          </a:xfrm>
          <a:prstGeom prst="rect">
            <a:avLst/>
          </a:prstGeom>
        </p:spPr>
        <p:txBody>
          <a:bodyPr vert="horz" wrap="square" lIns="91440" tIns="45720" rIns="91440" bIns="45720" rtlCol="0" anchor="t" anchorCtr="0">
            <a:noAutofit/>
          </a:bodyPr>
          <a:lstStyle>
            <a:lvl1pPr algn="l" defTabSz="914400" rtl="0" eaLnBrk="1" latinLnBrk="0" hangingPunct="1">
              <a:lnSpc>
                <a:spcPct val="85000"/>
              </a:lnSpc>
              <a:spcBef>
                <a:spcPct val="0"/>
              </a:spcBef>
              <a:buNone/>
              <a:defRPr sz="4800" b="0" kern="1200" spc="-120" baseline="0">
                <a:solidFill>
                  <a:schemeClr val="accent1"/>
                </a:solidFill>
                <a:latin typeface="+mj-lt"/>
                <a:ea typeface="+mj-ea"/>
                <a:cs typeface="+mj-cs"/>
              </a:defRPr>
            </a:lvl1pPr>
          </a:lstStyle>
          <a:p>
            <a:pPr>
              <a:lnSpc>
                <a:spcPct val="150000"/>
              </a:lnSpc>
              <a:defRPr/>
            </a:pPr>
            <a:r>
              <a:rPr lang="en-US" sz="1600" spc="0">
                <a:solidFill>
                  <a:prstClr val="white"/>
                </a:solidFill>
                <a:latin typeface="Calibri" panose="020F0502020204030204"/>
              </a:rPr>
              <a:t>											</a:t>
            </a:r>
          </a:p>
        </p:txBody>
      </p:sp>
      <p:sp>
        <p:nvSpPr>
          <p:cNvPr id="33" name="TextBox 32"/>
          <p:cNvSpPr txBox="1"/>
          <p:nvPr/>
        </p:nvSpPr>
        <p:spPr>
          <a:xfrm>
            <a:off x="1072308" y="374415"/>
            <a:ext cx="10047384" cy="1015663"/>
          </a:xfrm>
          <a:prstGeom prst="rect">
            <a:avLst/>
          </a:prstGeom>
          <a:noFill/>
        </p:spPr>
        <p:txBody>
          <a:bodyPr wrap="square" rtlCol="0">
            <a:spAutoFit/>
          </a:bodyPr>
          <a:lstStyle/>
          <a:p>
            <a:r>
              <a:rPr lang="en-US" sz="6000" b="1" spc="-80" dirty="0">
                <a:solidFill>
                  <a:srgbClr val="00B0F0"/>
                </a:solidFill>
                <a:effectLst>
                  <a:outerShdw blurRad="38100" dist="38100" dir="2700000" algn="tl">
                    <a:srgbClr val="000000">
                      <a:alpha val="43137"/>
                    </a:srgbClr>
                  </a:outerShdw>
                </a:effectLst>
              </a:rPr>
              <a:t>     EIG Engineering Services </a:t>
            </a:r>
            <a:endParaRPr lang="en-US" sz="6000" dirty="0"/>
          </a:p>
        </p:txBody>
      </p:sp>
      <p:sp>
        <p:nvSpPr>
          <p:cNvPr id="34" name="Rectangle 33"/>
          <p:cNvSpPr/>
          <p:nvPr/>
        </p:nvSpPr>
        <p:spPr>
          <a:xfrm>
            <a:off x="826523" y="1407470"/>
            <a:ext cx="10272820" cy="1046440"/>
          </a:xfrm>
          <a:prstGeom prst="rect">
            <a:avLst/>
          </a:prstGeom>
          <a:effectLst>
            <a:outerShdw blurRad="12700" dist="12700" dir="2700000" algn="tl" rotWithShape="0">
              <a:prstClr val="black">
                <a:alpha val="40000"/>
              </a:prstClr>
            </a:outerShdw>
          </a:effectLst>
        </p:spPr>
        <p:txBody>
          <a:bodyPr wrap="square" anchor="t">
            <a:spAutoFit/>
          </a:bodyPr>
          <a:lstStyle/>
          <a:p>
            <a:pPr algn="ctr">
              <a:defRPr/>
            </a:pPr>
            <a:r>
              <a:rPr lang="en-CA" sz="3100" b="1" kern="0" dirty="0">
                <a:solidFill>
                  <a:schemeClr val="bg1"/>
                </a:solidFill>
                <a:ea typeface="Roboto" panose="02000000000000000000" pitchFamily="2" charset="0"/>
              </a:rPr>
              <a:t>Industry-leading Services that Enable Customers to Maximize Their Energy Monitoring Investments </a:t>
            </a:r>
            <a:endParaRPr lang="en-GB" sz="3100" kern="0" dirty="0">
              <a:solidFill>
                <a:schemeClr val="bg1"/>
              </a:solidFill>
              <a:ea typeface="Roboto" panose="02000000000000000000" pitchFamily="2" charset="0"/>
            </a:endParaRPr>
          </a:p>
        </p:txBody>
      </p:sp>
      <p:sp>
        <p:nvSpPr>
          <p:cNvPr id="35" name="Text Box 5"/>
          <p:cNvSpPr txBox="1">
            <a:spLocks noChangeArrowheads="1"/>
          </p:cNvSpPr>
          <p:nvPr/>
        </p:nvSpPr>
        <p:spPr bwMode="auto">
          <a:xfrm>
            <a:off x="4006163" y="6595434"/>
            <a:ext cx="4596783"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30000"/>
              </a:lnSpc>
              <a:spcBef>
                <a:spcPct val="0"/>
              </a:spcBef>
              <a:buNone/>
            </a:pPr>
            <a:r>
              <a:rPr lang="en-US" altLang="en-US" sz="800" dirty="0">
                <a:solidFill>
                  <a:schemeClr val="bg1">
                    <a:lumMod val="85000"/>
                  </a:schemeClr>
                </a:solidFill>
                <a:latin typeface="Arial" panose="020B0604020202020204"/>
                <a:cs typeface="Arial" panose="020B0604020202020204"/>
              </a:rPr>
              <a:t>E300759 Rev 3 052124 Copyright © Electro Industries/GaugeTech All Rights Reserved</a:t>
            </a:r>
          </a:p>
        </p:txBody>
      </p:sp>
      <p:pic>
        <p:nvPicPr>
          <p:cNvPr id="36" name="Picture 35" descr="Text&#10;&#10;Description automatically generated"/>
          <p:cNvPicPr>
            <a:picLocks noChangeAspect="1"/>
          </p:cNvPicPr>
          <p:nvPr/>
        </p:nvPicPr>
        <p:blipFill>
          <a:blip r:embed="rId4"/>
          <a:stretch>
            <a:fillRect/>
          </a:stretch>
        </p:blipFill>
        <p:spPr>
          <a:xfrm>
            <a:off x="1659577" y="6207321"/>
            <a:ext cx="2262164" cy="486725"/>
          </a:xfrm>
          <a:prstGeom prst="rect">
            <a:avLst/>
          </a:prstGeom>
        </p:spPr>
      </p:pic>
      <p:pic>
        <p:nvPicPr>
          <p:cNvPr id="3" name="Picture 2" descr="A logo of a company&#10;&#10;Description automatically generated">
            <a:extLst>
              <a:ext uri="{FF2B5EF4-FFF2-40B4-BE49-F238E27FC236}">
                <a16:creationId xmlns:a16="http://schemas.microsoft.com/office/drawing/2014/main" id="{0BA74033-2CAF-19FF-BFF7-C138DFA7435E}"/>
              </a:ext>
            </a:extLst>
          </p:cNvPr>
          <p:cNvPicPr>
            <a:picLocks noChangeAspect="1"/>
          </p:cNvPicPr>
          <p:nvPr/>
        </p:nvPicPr>
        <p:blipFill>
          <a:blip r:embed="rId5"/>
          <a:stretch>
            <a:fillRect/>
          </a:stretch>
        </p:blipFill>
        <p:spPr>
          <a:xfrm>
            <a:off x="166361" y="6207321"/>
            <a:ext cx="1333686" cy="552527"/>
          </a:xfrm>
          <a:prstGeom prst="rect">
            <a:avLst/>
          </a:prstGeom>
        </p:spPr>
      </p:pic>
      <p:pic>
        <p:nvPicPr>
          <p:cNvPr id="5" name="Picture 4" descr="A person and person wearing hardhats and reflective jackets&#10;&#10;Description automatically generated">
            <a:extLst>
              <a:ext uri="{FF2B5EF4-FFF2-40B4-BE49-F238E27FC236}">
                <a16:creationId xmlns:a16="http://schemas.microsoft.com/office/drawing/2014/main" id="{62AF664C-338E-08D1-3EC2-25663C6062BB}"/>
              </a:ext>
            </a:extLst>
          </p:cNvPr>
          <p:cNvPicPr>
            <a:picLocks noChangeAspect="1"/>
          </p:cNvPicPr>
          <p:nvPr/>
        </p:nvPicPr>
        <p:blipFill>
          <a:blip r:embed="rId6"/>
          <a:stretch>
            <a:fillRect/>
          </a:stretch>
        </p:blipFill>
        <p:spPr>
          <a:xfrm>
            <a:off x="3339169" y="2683403"/>
            <a:ext cx="5513662" cy="31008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32" name="Rectangle 31"/>
          <p:cNvSpPr/>
          <p:nvPr/>
        </p:nvSpPr>
        <p:spPr>
          <a:xfrm>
            <a:off x="533965" y="1530596"/>
            <a:ext cx="11356517" cy="4373949"/>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47" name="Rectangle 46"/>
          <p:cNvSpPr/>
          <p:nvPr/>
        </p:nvSpPr>
        <p:spPr>
          <a:xfrm>
            <a:off x="459680" y="879471"/>
            <a:ext cx="9069244" cy="400110"/>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defTabSz="914400">
              <a:defRPr/>
            </a:pPr>
            <a:r>
              <a:rPr lang="en-CA" sz="2000" kern="0">
                <a:latin typeface="Calibri" panose="020F0502020204030204"/>
                <a:ea typeface="Roboto" panose="02000000000000000000" pitchFamily="2" charset="0"/>
              </a:rPr>
              <a:t>.</a:t>
            </a:r>
          </a:p>
        </p:txBody>
      </p:sp>
      <p:sp>
        <p:nvSpPr>
          <p:cNvPr id="50" name="Rectangle 49"/>
          <p:cNvSpPr/>
          <p:nvPr/>
        </p:nvSpPr>
        <p:spPr>
          <a:xfrm>
            <a:off x="427180" y="221725"/>
            <a:ext cx="11049053" cy="569387"/>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a:defRPr/>
            </a:pPr>
            <a:r>
              <a:rPr lang="en-CA" sz="3100" kern="0" dirty="0">
                <a:solidFill>
                  <a:schemeClr val="bg1"/>
                </a:solidFill>
                <a:latin typeface="Calibri" panose="020F0502020204030204"/>
                <a:ea typeface="Roboto" panose="02000000000000000000" pitchFamily="2" charset="0"/>
                <a:cs typeface="Calibri" panose="020F0502020204030204"/>
              </a:rPr>
              <a:t>NEXT STEPS</a:t>
            </a: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21" name="Rectangle 20"/>
          <p:cNvSpPr/>
          <p:nvPr/>
        </p:nvSpPr>
        <p:spPr>
          <a:xfrm>
            <a:off x="648125" y="1666184"/>
            <a:ext cx="8056488" cy="2123658"/>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a:spcBef>
                <a:spcPts val="1200"/>
              </a:spcBef>
              <a:tabLst>
                <a:tab pos="86995" algn="l"/>
              </a:tabLst>
              <a:defRPr/>
            </a:pPr>
            <a:r>
              <a:rPr lang="en-US" sz="1600" dirty="0">
                <a:solidFill>
                  <a:schemeClr val="bg1"/>
                </a:solidFill>
                <a:cs typeface="Calibri" panose="020F0502020204030204"/>
              </a:rPr>
              <a:t>EIG has a full team of sales and application engineering professionals </a:t>
            </a:r>
            <a:br>
              <a:rPr lang="en-US" sz="1600" dirty="0">
                <a:solidFill>
                  <a:schemeClr val="bg1"/>
                </a:solidFill>
                <a:cs typeface="Calibri" panose="020F0502020204030204"/>
              </a:rPr>
            </a:br>
            <a:r>
              <a:rPr lang="en-US" sz="1600" dirty="0">
                <a:solidFill>
                  <a:schemeClr val="bg1"/>
                </a:solidFill>
                <a:cs typeface="Calibri" panose="020F0502020204030204"/>
              </a:rPr>
              <a:t>who are available to help recommend and design the correct solution for </a:t>
            </a:r>
            <a:br>
              <a:rPr lang="en-US" sz="1600" dirty="0">
                <a:solidFill>
                  <a:schemeClr val="bg1"/>
                </a:solidFill>
                <a:cs typeface="Calibri" panose="020F0502020204030204"/>
              </a:rPr>
            </a:br>
            <a:r>
              <a:rPr lang="en-US" sz="1600" dirty="0">
                <a:solidFill>
                  <a:schemeClr val="bg1"/>
                </a:solidFill>
                <a:cs typeface="Calibri" panose="020F0502020204030204"/>
              </a:rPr>
              <a:t>most metering requirements.</a:t>
            </a:r>
          </a:p>
          <a:p>
            <a:pPr defTabSz="914400">
              <a:spcBef>
                <a:spcPts val="1200"/>
              </a:spcBef>
              <a:tabLst>
                <a:tab pos="86995" algn="l"/>
              </a:tabLst>
              <a:defRPr/>
            </a:pPr>
            <a:r>
              <a:rPr lang="en-US" sz="1600" dirty="0">
                <a:solidFill>
                  <a:schemeClr val="bg1"/>
                </a:solidFill>
                <a:cs typeface="Calibri" panose="020F0502020204030204"/>
              </a:rPr>
              <a:t>Contact EIG’s Technical Services team at 516-334-0870 or email</a:t>
            </a:r>
            <a:br>
              <a:rPr lang="en-US" sz="1600" dirty="0">
                <a:solidFill>
                  <a:schemeClr val="bg1"/>
                </a:solidFill>
                <a:cs typeface="Calibri" panose="020F0502020204030204"/>
              </a:rPr>
            </a:br>
            <a:r>
              <a:rPr lang="en-US" sz="1600" dirty="0">
                <a:solidFill>
                  <a:schemeClr val="bg1"/>
                </a:solidFill>
                <a:cs typeface="Calibri" panose="020F0502020204030204"/>
                <a:hlinkClick r:id="rId3">
                  <a:extLst>
                    <a:ext uri="{A12FA001-AC4F-418D-AE19-62706E023703}">
                      <ahyp:hlinkClr xmlns:ahyp="http://schemas.microsoft.com/office/drawing/2018/hyperlinkcolor" val="tx"/>
                    </a:ext>
                  </a:extLst>
                </a:hlinkClick>
              </a:rPr>
              <a:t>support@electroind.com</a:t>
            </a:r>
            <a:r>
              <a:rPr lang="en-US" sz="1600" dirty="0">
                <a:solidFill>
                  <a:schemeClr val="bg1"/>
                </a:solidFill>
                <a:cs typeface="Calibri" panose="020F0502020204030204"/>
              </a:rPr>
              <a:t> to learn about pricing for services and to </a:t>
            </a:r>
            <a:br>
              <a:rPr lang="en-US" sz="1600" dirty="0">
                <a:solidFill>
                  <a:schemeClr val="bg1"/>
                </a:solidFill>
                <a:cs typeface="Calibri" panose="020F0502020204030204"/>
              </a:rPr>
            </a:br>
            <a:r>
              <a:rPr lang="en-US" sz="1600" dirty="0">
                <a:solidFill>
                  <a:schemeClr val="bg1"/>
                </a:solidFill>
                <a:cs typeface="Calibri" panose="020F0502020204030204"/>
              </a:rPr>
              <a:t>schedule an appointment.</a:t>
            </a:r>
          </a:p>
          <a:p>
            <a:pPr defTabSz="914400">
              <a:spcBef>
                <a:spcPts val="1200"/>
              </a:spcBef>
              <a:tabLst>
                <a:tab pos="86995" algn="l"/>
              </a:tabLst>
              <a:defRPr/>
            </a:pPr>
            <a:r>
              <a:rPr lang="en-US" sz="1600" dirty="0">
                <a:solidFill>
                  <a:schemeClr val="bg1"/>
                </a:solidFill>
                <a:cs typeface="Calibri" panose="020F0502020204030204"/>
              </a:rPr>
              <a:t> </a:t>
            </a:r>
            <a:endParaRPr lang="en-US" sz="1600" dirty="0">
              <a:solidFill>
                <a:schemeClr val="bg1"/>
              </a:solidFill>
              <a:latin typeface="Calibri" panose="020F0502020204030204"/>
              <a:ea typeface="Roboto" panose="02000000000000000000" pitchFamily="2" charset="0"/>
              <a:cs typeface="Calibri" panose="020F0502020204030204"/>
            </a:endParaRPr>
          </a:p>
        </p:txBody>
      </p:sp>
      <p:pic>
        <p:nvPicPr>
          <p:cNvPr id="5" name="Picture 4">
            <a:extLst>
              <a:ext uri="{FF2B5EF4-FFF2-40B4-BE49-F238E27FC236}">
                <a16:creationId xmlns:a16="http://schemas.microsoft.com/office/drawing/2014/main" id="{9A017ABD-F75A-BA82-67E7-E916764C94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37250" y="1866684"/>
            <a:ext cx="5118100" cy="3981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32" name="Rectangle 31"/>
          <p:cNvSpPr/>
          <p:nvPr/>
        </p:nvSpPr>
        <p:spPr>
          <a:xfrm>
            <a:off x="533965" y="1521415"/>
            <a:ext cx="11356517" cy="4309685"/>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47" name="Rectangle 46"/>
          <p:cNvSpPr/>
          <p:nvPr/>
        </p:nvSpPr>
        <p:spPr>
          <a:xfrm>
            <a:off x="459680" y="879471"/>
            <a:ext cx="9069244" cy="400110"/>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defTabSz="914400">
              <a:defRPr/>
            </a:pPr>
            <a:r>
              <a:rPr lang="en-CA" sz="2000" kern="0">
                <a:latin typeface="Calibri" panose="020F0502020204030204"/>
                <a:ea typeface="Roboto" panose="02000000000000000000" pitchFamily="2" charset="0"/>
              </a:rPr>
              <a:t>.</a:t>
            </a:r>
          </a:p>
        </p:txBody>
      </p:sp>
      <p:sp>
        <p:nvSpPr>
          <p:cNvPr id="50" name="Rectangle 49"/>
          <p:cNvSpPr/>
          <p:nvPr/>
        </p:nvSpPr>
        <p:spPr>
          <a:xfrm>
            <a:off x="427181" y="221725"/>
            <a:ext cx="9931470" cy="569387"/>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a:defRPr/>
            </a:pPr>
            <a:r>
              <a:rPr lang="en-CA" sz="3100" kern="0" dirty="0">
                <a:solidFill>
                  <a:schemeClr val="bg1"/>
                </a:solidFill>
                <a:ea typeface="Roboto" panose="02000000000000000000" pitchFamily="2" charset="0"/>
              </a:rPr>
              <a:t>CONTACT INFORMATION</a:t>
            </a:r>
            <a:endParaRPr lang="en-CA" sz="3100" kern="0" dirty="0">
              <a:solidFill>
                <a:schemeClr val="bg1"/>
              </a:solidFill>
              <a:ea typeface="Roboto" panose="02000000000000000000" pitchFamily="2" charset="0"/>
              <a:cs typeface="Calibri" panose="020F0502020204030204"/>
            </a:endParaRP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21" name="Rectangle 20"/>
          <p:cNvSpPr/>
          <p:nvPr/>
        </p:nvSpPr>
        <p:spPr>
          <a:xfrm>
            <a:off x="627483" y="1584915"/>
            <a:ext cx="11564517" cy="4185761"/>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marL="180975" indent="-180975" defTabSz="914400">
              <a:spcBef>
                <a:spcPts val="6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Our Web address is: </a:t>
            </a:r>
            <a:r>
              <a:rPr lang="en-US" sz="1600" dirty="0">
                <a:solidFill>
                  <a:schemeClr val="bg1"/>
                </a:solidFill>
                <a:cs typeface="Calibri" panose="020F0502020204030204"/>
                <a:hlinkClick r:id="rId3">
                  <a:extLst>
                    <a:ext uri="{A12FA001-AC4F-418D-AE19-62706E023703}">
                      <ahyp:hlinkClr xmlns:ahyp="http://schemas.microsoft.com/office/drawing/2018/hyperlinkcolor" val="tx"/>
                    </a:ext>
                  </a:extLst>
                </a:hlinkClick>
              </a:rPr>
              <a:t>www.electroind.com</a:t>
            </a:r>
            <a:r>
              <a:rPr lang="en-US" sz="1600" dirty="0">
                <a:solidFill>
                  <a:schemeClr val="bg1"/>
                </a:solidFill>
                <a:cs typeface="Calibri" panose="020F0502020204030204"/>
              </a:rPr>
              <a:t>.</a:t>
            </a:r>
          </a:p>
          <a:p>
            <a:pPr marL="638175" lvl="1" indent="-180975">
              <a:spcBef>
                <a:spcPts val="12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Full brochures, instruction manuals, guide form specifications and CAD drawings</a:t>
            </a:r>
            <a:br>
              <a:rPr lang="en-US" sz="1600" dirty="0">
                <a:solidFill>
                  <a:schemeClr val="bg1"/>
                </a:solidFill>
                <a:cs typeface="Calibri" panose="020F0502020204030204"/>
              </a:rPr>
            </a:br>
            <a:r>
              <a:rPr lang="en-US" sz="1600" dirty="0">
                <a:solidFill>
                  <a:schemeClr val="bg1"/>
                </a:solidFill>
                <a:cs typeface="Calibri" panose="020F0502020204030204"/>
              </a:rPr>
              <a:t>are available at this site for every product in EIG’s portfolio.</a:t>
            </a:r>
          </a:p>
          <a:p>
            <a:pPr marL="180975" indent="-180975" defTabSz="914400">
              <a:spcBef>
                <a:spcPts val="12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Address: Electro Industries / GaugeTech</a:t>
            </a:r>
            <a:br>
              <a:rPr lang="en-US" sz="1600" dirty="0">
                <a:solidFill>
                  <a:schemeClr val="bg1"/>
                </a:solidFill>
                <a:cs typeface="Calibri" panose="020F0502020204030204"/>
              </a:rPr>
            </a:br>
            <a:r>
              <a:rPr lang="en-US" sz="1600" dirty="0">
                <a:solidFill>
                  <a:schemeClr val="bg1"/>
                </a:solidFill>
                <a:cs typeface="Calibri" panose="020F0502020204030204"/>
              </a:rPr>
              <a:t>1800 Shames Drive Westbury, NY 11590</a:t>
            </a:r>
            <a:br>
              <a:rPr lang="en-US" sz="1600" dirty="0">
                <a:solidFill>
                  <a:schemeClr val="bg1"/>
                </a:solidFill>
                <a:cs typeface="Calibri" panose="020F0502020204030204"/>
              </a:rPr>
            </a:br>
            <a:r>
              <a:rPr lang="en-US" sz="1600" dirty="0">
                <a:solidFill>
                  <a:schemeClr val="bg1"/>
                </a:solidFill>
                <a:cs typeface="Calibri" panose="020F0502020204030204"/>
              </a:rPr>
              <a:t>(516)-334-0870 (Tel)</a:t>
            </a:r>
            <a:br>
              <a:rPr lang="en-US" sz="1600" dirty="0">
                <a:solidFill>
                  <a:schemeClr val="bg1"/>
                </a:solidFill>
                <a:cs typeface="Calibri" panose="020F0502020204030204"/>
              </a:rPr>
            </a:br>
            <a:r>
              <a:rPr lang="en-US" sz="1600" dirty="0">
                <a:solidFill>
                  <a:schemeClr val="bg1"/>
                </a:solidFill>
                <a:cs typeface="Calibri" panose="020F0502020204030204"/>
              </a:rPr>
              <a:t>(516)-338-4741 (Fax)</a:t>
            </a:r>
          </a:p>
          <a:p>
            <a:pPr marL="180975" indent="-180975" defTabSz="914400">
              <a:spcBef>
                <a:spcPts val="12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Email: Sales@electroind.com.</a:t>
            </a:r>
          </a:p>
          <a:p>
            <a:pPr marL="180975" indent="-180975" defTabSz="914400">
              <a:spcBef>
                <a:spcPts val="12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Join us on LinkedIn: https://www.linkedin.com/company/electro-industries/.</a:t>
            </a:r>
          </a:p>
          <a:p>
            <a:pPr marL="180975" indent="-180975" defTabSz="914400">
              <a:spcBef>
                <a:spcPts val="12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Link to us on Facebook: https://www.facebook.com/pages/Electro-Industries/622424921119819.</a:t>
            </a:r>
          </a:p>
          <a:p>
            <a:pPr marL="180975" indent="-180975" defTabSz="914400">
              <a:spcBef>
                <a:spcPts val="1200"/>
              </a:spcBef>
              <a:spcAft>
                <a:spcPts val="600"/>
              </a:spcAft>
              <a:buFont typeface="Arial" panose="020B0604020202020204" pitchFamily="34" charset="0"/>
              <a:buChar char="•"/>
              <a:tabLst>
                <a:tab pos="86995" algn="l"/>
              </a:tabLst>
              <a:defRPr/>
            </a:pPr>
            <a:r>
              <a:rPr lang="en-US" sz="1600" dirty="0">
                <a:solidFill>
                  <a:schemeClr val="bg1"/>
                </a:solidFill>
                <a:cs typeface="Calibri" panose="020F0502020204030204"/>
              </a:rPr>
              <a:t>Follow us on Twitter: https://twitter.com/electroind.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5E4706-DC33-5984-074A-FD67FA63FDAD}"/>
              </a:ext>
            </a:extLst>
          </p:cNvPr>
          <p:cNvSpPr/>
          <p:nvPr/>
        </p:nvSpPr>
        <p:spPr>
          <a:xfrm>
            <a:off x="445544" y="221725"/>
            <a:ext cx="8797513" cy="569387"/>
          </a:xfrm>
          <a:prstGeom prst="rect">
            <a:avLst/>
          </a:prstGeom>
          <a:effectLst>
            <a:outerShdw blurRad="12700" dist="12700" dir="2700000" algn="tl" rotWithShape="0">
              <a:prstClr val="black">
                <a:alpha val="40000"/>
              </a:prstClr>
            </a:outerShdw>
          </a:effectLst>
        </p:spPr>
        <p:txBody>
          <a:bodyPr wrap="square" anchor="t">
            <a:spAutoFit/>
          </a:bodyPr>
          <a:lstStyle/>
          <a:p>
            <a:pPr>
              <a:defRPr/>
            </a:pPr>
            <a:r>
              <a:rPr lang="en-US" sz="3100" kern="0" cap="all" dirty="0">
                <a:solidFill>
                  <a:schemeClr val="bg1"/>
                </a:solidFill>
                <a:ea typeface="Roboto" panose="02000000000000000000" pitchFamily="2" charset="0"/>
              </a:rPr>
              <a:t>Why Use EIG Engineering Services?</a:t>
            </a:r>
          </a:p>
        </p:txBody>
      </p:sp>
      <p:pic>
        <p:nvPicPr>
          <p:cNvPr id="3" name="Picture 12" descr="IMAG0150">
            <a:extLst>
              <a:ext uri="{FF2B5EF4-FFF2-40B4-BE49-F238E27FC236}">
                <a16:creationId xmlns:a16="http://schemas.microsoft.com/office/drawing/2014/main" id="{4BD2C14F-8591-1C09-5442-63714D7F5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1042" y="4083433"/>
            <a:ext cx="3945414" cy="235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47A8B40-2B17-9376-7FB9-5C717C5EE699}"/>
              </a:ext>
            </a:extLst>
          </p:cNvPr>
          <p:cNvSpPr/>
          <p:nvPr/>
        </p:nvSpPr>
        <p:spPr>
          <a:xfrm>
            <a:off x="445544" y="1532522"/>
            <a:ext cx="8147613" cy="3794885"/>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marL="285750" indent="-285750">
              <a:lnSpc>
                <a:spcPts val="2200"/>
              </a:lnSpc>
              <a:spcBef>
                <a:spcPts val="1200"/>
              </a:spcBef>
              <a:buFont typeface="Arial" panose="020B0604020202020204" pitchFamily="34" charset="0"/>
              <a:buChar char="•"/>
              <a:tabLst>
                <a:tab pos="86995" algn="l"/>
              </a:tabLst>
            </a:pPr>
            <a:r>
              <a:rPr lang="en-US" sz="1600" dirty="0">
                <a:solidFill>
                  <a:schemeClr val="bg1"/>
                </a:solidFill>
                <a:ea typeface="Roboto" panose="02000000000000000000" pitchFamily="2" charset="0"/>
              </a:rPr>
              <a:t>EIG’s engineers are available to work with customers directly, to fit their needs.</a:t>
            </a:r>
          </a:p>
          <a:p>
            <a:pPr marL="285750" indent="-285750">
              <a:lnSpc>
                <a:spcPts val="2200"/>
              </a:lnSpc>
              <a:spcBef>
                <a:spcPts val="1200"/>
              </a:spcBef>
              <a:buFont typeface="Arial" panose="020B0604020202020204" pitchFamily="34" charset="0"/>
              <a:buChar char="•"/>
              <a:tabLst>
                <a:tab pos="86995" algn="l"/>
              </a:tabLst>
            </a:pPr>
            <a:r>
              <a:rPr lang="en-US" sz="1600" dirty="0">
                <a:solidFill>
                  <a:schemeClr val="bg1"/>
                </a:solidFill>
                <a:ea typeface="Roboto" panose="02000000000000000000" pitchFamily="2" charset="0"/>
              </a:rPr>
              <a:t>EIG’s Engineering Services team consists of highly experienced and talented engineers with a variety of skills in the fields of electrical engineering, software engineering, and meter engineering.</a:t>
            </a:r>
          </a:p>
          <a:p>
            <a:pPr marL="285750" indent="-285750">
              <a:lnSpc>
                <a:spcPts val="2200"/>
              </a:lnSpc>
              <a:spcBef>
                <a:spcPts val="1200"/>
              </a:spcBef>
              <a:buFont typeface="Arial" panose="020B0604020202020204" pitchFamily="34" charset="0"/>
              <a:buChar char="•"/>
              <a:tabLst>
                <a:tab pos="86995" algn="l"/>
              </a:tabLst>
            </a:pPr>
            <a:r>
              <a:rPr lang="en-US" sz="1600" dirty="0">
                <a:solidFill>
                  <a:schemeClr val="bg1"/>
                </a:solidFill>
                <a:ea typeface="Roboto" panose="02000000000000000000" pitchFamily="2" charset="0"/>
              </a:rPr>
              <a:t>Engineering Services</a:t>
            </a:r>
            <a:r>
              <a:rPr lang="en-US" dirty="0">
                <a:solidFill>
                  <a:schemeClr val="bg1"/>
                </a:solidFill>
                <a:ea typeface="Roboto" panose="02000000000000000000" pitchFamily="2" charset="0"/>
              </a:rPr>
              <a:t> </a:t>
            </a:r>
            <a:r>
              <a:rPr lang="en-US" sz="1600" dirty="0">
                <a:solidFill>
                  <a:schemeClr val="bg1"/>
                </a:solidFill>
                <a:ea typeface="Roboto" panose="02000000000000000000" pitchFamily="2" charset="0"/>
              </a:rPr>
              <a:t>can assist in commissioning, start up verification, and certification of installations.</a:t>
            </a:r>
          </a:p>
          <a:p>
            <a:pPr marL="285750" indent="-285750">
              <a:lnSpc>
                <a:spcPts val="2200"/>
              </a:lnSpc>
              <a:spcBef>
                <a:spcPts val="1200"/>
              </a:spcBef>
              <a:buFont typeface="Arial" panose="020B0604020202020204" pitchFamily="34" charset="0"/>
              <a:buChar char="•"/>
              <a:tabLst>
                <a:tab pos="86995" algn="l"/>
              </a:tabLst>
            </a:pPr>
            <a:r>
              <a:rPr lang="en-US" sz="1600" dirty="0">
                <a:solidFill>
                  <a:schemeClr val="bg1"/>
                </a:solidFill>
                <a:ea typeface="Roboto" panose="02000000000000000000" pitchFamily="2" charset="0"/>
              </a:rPr>
              <a:t>Engineering Services has a group of system integration engineers that can create custom SCADA (HMIPQA+</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dirty="0">
                <a:solidFill>
                  <a:schemeClr val="bg1"/>
                </a:solidFill>
                <a:ea typeface="Roboto" panose="02000000000000000000" pitchFamily="2" charset="0"/>
              </a:rPr>
              <a:t>) or other energy management software applications that fit the customer’s specific requirements. </a:t>
            </a:r>
          </a:p>
          <a:p>
            <a:pPr marL="285750" indent="-285750">
              <a:lnSpc>
                <a:spcPts val="2200"/>
              </a:lnSpc>
              <a:spcBef>
                <a:spcPts val="1200"/>
              </a:spcBef>
              <a:buFont typeface="Arial" panose="020B0604020202020204" pitchFamily="34" charset="0"/>
              <a:buChar char="•"/>
              <a:tabLst>
                <a:tab pos="86995" algn="l"/>
              </a:tabLst>
            </a:pPr>
            <a:r>
              <a:rPr lang="en-US" sz="1600" dirty="0">
                <a:solidFill>
                  <a:schemeClr val="bg1"/>
                </a:solidFill>
                <a:ea typeface="Roboto" panose="02000000000000000000" pitchFamily="2" charset="0"/>
              </a:rPr>
              <a:t>When training is needed, EIG can support you with onsite </a:t>
            </a:r>
            <a:r>
              <a:rPr lang="en-US" sz="1600">
                <a:solidFill>
                  <a:schemeClr val="bg1"/>
                </a:solidFill>
                <a:ea typeface="Roboto" panose="02000000000000000000" pitchFamily="2" charset="0"/>
              </a:rPr>
              <a:t>or webinar training </a:t>
            </a:r>
            <a:br>
              <a:rPr lang="en-US" sz="1600" dirty="0">
                <a:solidFill>
                  <a:schemeClr val="bg1"/>
                </a:solidFill>
                <a:ea typeface="Roboto" panose="02000000000000000000" pitchFamily="2" charset="0"/>
              </a:rPr>
            </a:br>
            <a:r>
              <a:rPr lang="en-US" sz="1600" dirty="0">
                <a:solidFill>
                  <a:schemeClr val="bg1"/>
                </a:solidFill>
                <a:ea typeface="Roboto" panose="02000000000000000000" pitchFamily="2" charset="0"/>
              </a:rPr>
              <a:t>that covers all EIG solutions.  Training staff are certified RCEP instructors.</a:t>
            </a:r>
          </a:p>
        </p:txBody>
      </p:sp>
      <p:sp>
        <p:nvSpPr>
          <p:cNvPr id="5" name="Rectangle 4">
            <a:extLst>
              <a:ext uri="{FF2B5EF4-FFF2-40B4-BE49-F238E27FC236}">
                <a16:creationId xmlns:a16="http://schemas.microsoft.com/office/drawing/2014/main" id="{78991A74-115C-90B5-B7C0-2EA5A6F45806}"/>
              </a:ext>
            </a:extLst>
          </p:cNvPr>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7" name="Rectangle 6">
            <a:extLst>
              <a:ext uri="{FF2B5EF4-FFF2-40B4-BE49-F238E27FC236}">
                <a16:creationId xmlns:a16="http://schemas.microsoft.com/office/drawing/2014/main" id="{5C4B8F68-13FF-A051-309C-C3725AB4D8F3}"/>
              </a:ext>
            </a:extLst>
          </p:cNvPr>
          <p:cNvSpPr/>
          <p:nvPr/>
        </p:nvSpPr>
        <p:spPr>
          <a:xfrm>
            <a:off x="502396" y="1530593"/>
            <a:ext cx="11461531" cy="5105681"/>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ACE630-037E-32C2-036E-86AD8D848710}"/>
              </a:ext>
            </a:extLst>
          </p:cNvPr>
          <p:cNvSpPr txBox="1"/>
          <p:nvPr/>
        </p:nvSpPr>
        <p:spPr>
          <a:xfrm>
            <a:off x="439386" y="226507"/>
            <a:ext cx="10189028" cy="569387"/>
          </a:xfrm>
          <a:prstGeom prst="rect">
            <a:avLst/>
          </a:prstGeom>
          <a:noFill/>
        </p:spPr>
        <p:txBody>
          <a:bodyPr wrap="square" rtlCol="0">
            <a:spAutoFit/>
          </a:bodyPr>
          <a:lstStyle/>
          <a:p>
            <a:r>
              <a:rPr lang="en-US" sz="3100" dirty="0">
                <a:solidFill>
                  <a:schemeClr val="bg1"/>
                </a:solidFill>
              </a:rPr>
              <a:t>SERVICES WE PROVIDE</a:t>
            </a:r>
          </a:p>
        </p:txBody>
      </p:sp>
      <p:sp>
        <p:nvSpPr>
          <p:cNvPr id="11" name="TextBox 10">
            <a:extLst>
              <a:ext uri="{FF2B5EF4-FFF2-40B4-BE49-F238E27FC236}">
                <a16:creationId xmlns:a16="http://schemas.microsoft.com/office/drawing/2014/main" id="{F74BC481-FD1D-F2D6-EA30-02A0543B4536}"/>
              </a:ext>
            </a:extLst>
          </p:cNvPr>
          <p:cNvSpPr txBox="1"/>
          <p:nvPr/>
        </p:nvSpPr>
        <p:spPr>
          <a:xfrm>
            <a:off x="502396" y="1527662"/>
            <a:ext cx="7647709"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Onsite consulting and commissioning.</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System integration.</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Onsite customer training.</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Factory-based meter calibration services.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Free email and phone support.</a:t>
            </a:r>
          </a:p>
        </p:txBody>
      </p:sp>
      <p:pic>
        <p:nvPicPr>
          <p:cNvPr id="14" name="Picture 4">
            <a:extLst>
              <a:ext uri="{FF2B5EF4-FFF2-40B4-BE49-F238E27FC236}">
                <a16:creationId xmlns:a16="http://schemas.microsoft.com/office/drawing/2014/main" id="{0A0AB8D4-C0D9-ACD3-96F8-BD2D88F4EE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3900" y="1800755"/>
            <a:ext cx="3732191" cy="208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DACC2BF-11C9-A342-7025-B1C1D8561D91}"/>
              </a:ext>
            </a:extLst>
          </p:cNvPr>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pic>
        <p:nvPicPr>
          <p:cNvPr id="13" name="Picture 8">
            <a:extLst>
              <a:ext uri="{FF2B5EF4-FFF2-40B4-BE49-F238E27FC236}">
                <a16:creationId xmlns:a16="http://schemas.microsoft.com/office/drawing/2014/main" id="{9B428C12-092A-3381-57D2-E88AD04AA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93" y="3906845"/>
            <a:ext cx="4504862" cy="269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Calibration_2">
            <a:extLst>
              <a:ext uri="{FF2B5EF4-FFF2-40B4-BE49-F238E27FC236}">
                <a16:creationId xmlns:a16="http://schemas.microsoft.com/office/drawing/2014/main" id="{BBD075CF-6296-1161-613D-21D4B335FA34}"/>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7737552" y="4053750"/>
            <a:ext cx="3618626" cy="24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FCC9E8E9-7F30-F842-54E9-A94AE5C7E6FB}"/>
              </a:ext>
            </a:extLst>
          </p:cNvPr>
          <p:cNvSpPr/>
          <p:nvPr/>
        </p:nvSpPr>
        <p:spPr>
          <a:xfrm>
            <a:off x="502396" y="1530593"/>
            <a:ext cx="11461531" cy="5105681"/>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50" name="Rectangle 49"/>
          <p:cNvSpPr/>
          <p:nvPr/>
        </p:nvSpPr>
        <p:spPr>
          <a:xfrm>
            <a:off x="439056" y="204772"/>
            <a:ext cx="9822288" cy="569387"/>
          </a:xfrm>
          <a:prstGeom prst="rect">
            <a:avLst/>
          </a:prstGeom>
          <a:effectLst>
            <a:outerShdw blurRad="12700" dist="12700" dir="2700000" algn="tl" rotWithShape="0">
              <a:prstClr val="black">
                <a:alpha val="40000"/>
              </a:prstClr>
            </a:outerShdw>
          </a:effectLst>
        </p:spPr>
        <p:txBody>
          <a:bodyPr wrap="square" anchor="t">
            <a:spAutoFit/>
          </a:bodyPr>
          <a:lstStyle/>
          <a:p>
            <a:pPr defTabSz="914400">
              <a:defRPr/>
            </a:pPr>
            <a:r>
              <a:rPr lang="en-CA" sz="3100" kern="0" dirty="0">
                <a:solidFill>
                  <a:schemeClr val="bg1"/>
                </a:solidFill>
                <a:ea typeface="Roboto" panose="02000000000000000000" pitchFamily="2" charset="0"/>
              </a:rPr>
              <a:t>ONSITE COMMISSIONING</a:t>
            </a:r>
            <a:endParaRPr lang="en-GB" sz="3100" kern="0" dirty="0">
              <a:solidFill>
                <a:schemeClr val="bg1"/>
              </a:solidFill>
              <a:ea typeface="Roboto" panose="02000000000000000000" pitchFamily="2" charset="0"/>
            </a:endParaRP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21" name="Rectangle 20"/>
          <p:cNvSpPr/>
          <p:nvPr/>
        </p:nvSpPr>
        <p:spPr>
          <a:xfrm>
            <a:off x="533965" y="1549397"/>
            <a:ext cx="6017258" cy="4770537"/>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tab pos="86995" algn="l"/>
              </a:tabLst>
              <a:defRPr/>
            </a:pPr>
            <a:r>
              <a:rPr lang="en-CA" sz="1600" kern="0" dirty="0">
                <a:solidFill>
                  <a:schemeClr val="bg1"/>
                </a:solidFill>
              </a:rPr>
              <a:t>Engineers are available on an hourly or daily basis. Typical commissioning assistance includes:</a:t>
            </a:r>
          </a:p>
          <a:p>
            <a:pPr marL="742950" lvl="1" indent="-285750">
              <a:spcBef>
                <a:spcPts val="1200"/>
              </a:spcBef>
              <a:buFont typeface="Arial" panose="020B0604020202020204" pitchFamily="34" charset="0"/>
              <a:buChar char="•"/>
              <a:tabLst>
                <a:tab pos="86995" algn="l"/>
              </a:tabLst>
              <a:defRPr/>
            </a:pPr>
            <a:r>
              <a:rPr lang="en-CA" sz="1600" kern="0" dirty="0">
                <a:solidFill>
                  <a:schemeClr val="bg1"/>
                </a:solidFill>
              </a:rPr>
              <a:t>Verifying meter installation and wiring.</a:t>
            </a:r>
          </a:p>
          <a:p>
            <a:pPr marL="742950" lvl="1" indent="-285750">
              <a:spcBef>
                <a:spcPts val="1200"/>
              </a:spcBef>
              <a:buFont typeface="Arial" panose="020B0604020202020204" pitchFamily="34" charset="0"/>
              <a:buChar char="•"/>
              <a:tabLst>
                <a:tab pos="86995" algn="l"/>
              </a:tabLst>
              <a:defRPr/>
            </a:pPr>
            <a:r>
              <a:rPr lang="en-CA" sz="1600" kern="0" dirty="0">
                <a:solidFill>
                  <a:schemeClr val="bg1"/>
                </a:solidFill>
              </a:rPr>
              <a:t>Verifying proper system integration.</a:t>
            </a:r>
          </a:p>
          <a:p>
            <a:pPr marL="742950" lvl="1" indent="-285750">
              <a:spcBef>
                <a:spcPts val="1200"/>
              </a:spcBef>
              <a:buFont typeface="Arial" panose="020B0604020202020204" pitchFamily="34" charset="0"/>
              <a:buChar char="•"/>
              <a:tabLst>
                <a:tab pos="86995" algn="l"/>
              </a:tabLst>
              <a:defRPr/>
            </a:pPr>
            <a:r>
              <a:rPr lang="en-CA" sz="1600" kern="0" dirty="0">
                <a:solidFill>
                  <a:schemeClr val="bg1"/>
                </a:solidFill>
              </a:rPr>
              <a:t>Working with third parties to ensure cross compatibility.</a:t>
            </a:r>
          </a:p>
          <a:p>
            <a:pPr marL="742950" lvl="1" indent="-285750">
              <a:spcBef>
                <a:spcPts val="1200"/>
              </a:spcBef>
              <a:buFont typeface="Arial" panose="020B0604020202020204" pitchFamily="34" charset="0"/>
              <a:buChar char="•"/>
              <a:tabLst>
                <a:tab pos="86995" algn="l"/>
              </a:tabLst>
              <a:defRPr/>
            </a:pPr>
            <a:r>
              <a:rPr lang="en-CA" sz="1600" kern="0" dirty="0">
                <a:solidFill>
                  <a:schemeClr val="bg1"/>
                </a:solidFill>
              </a:rPr>
              <a:t>Advising users on best practices for optimal implementation.</a:t>
            </a:r>
          </a:p>
          <a:p>
            <a:pPr marL="285750" indent="-285750">
              <a:spcBef>
                <a:spcPts val="1200"/>
              </a:spcBef>
              <a:buFont typeface="Arial" panose="020B0604020202020204" pitchFamily="34" charset="0"/>
              <a:buChar char="•"/>
              <a:tabLst>
                <a:tab pos="86995" algn="l"/>
              </a:tabLst>
              <a:defRPr/>
            </a:pPr>
            <a:r>
              <a:rPr lang="en-CA" sz="1600" kern="0" dirty="0">
                <a:solidFill>
                  <a:schemeClr val="bg1"/>
                </a:solidFill>
              </a:rPr>
              <a:t>Engineers can also assist with troubleshooting and correcting preinstalled systems, including those not manufactured by EIG.</a:t>
            </a:r>
          </a:p>
          <a:p>
            <a:pPr marL="285750" indent="-285750">
              <a:spcBef>
                <a:spcPts val="1200"/>
              </a:spcBef>
              <a:buFont typeface="Arial" panose="020B0604020202020204" pitchFamily="34" charset="0"/>
              <a:buChar char="•"/>
              <a:tabLst>
                <a:tab pos="86995" algn="l"/>
              </a:tabLst>
              <a:defRPr/>
            </a:pPr>
            <a:r>
              <a:rPr lang="en-CA" sz="1600" kern="0" dirty="0">
                <a:solidFill>
                  <a:schemeClr val="bg1"/>
                </a:solidFill>
              </a:rPr>
              <a:t>A single vendor provides assurance of a successful project. EIG will be a partner in that success.</a:t>
            </a:r>
          </a:p>
          <a:p>
            <a:pPr marL="285750" indent="-285750">
              <a:spcBef>
                <a:spcPts val="1200"/>
              </a:spcBef>
              <a:buFont typeface="Arial" panose="020B0604020202020204" pitchFamily="34" charset="0"/>
              <a:buChar char="•"/>
              <a:tabLst>
                <a:tab pos="86995" algn="l"/>
              </a:tabLst>
              <a:defRPr/>
            </a:pPr>
            <a:r>
              <a:rPr lang="en-CA" sz="1600" kern="0" dirty="0">
                <a:solidFill>
                  <a:schemeClr val="bg1"/>
                </a:solidFill>
              </a:rPr>
              <a:t>The EIG team goes to work on your schedule to get the project up and running, within your budget and time requirements. Our goal is to work within your schedule to meet your project deadline.</a:t>
            </a:r>
          </a:p>
          <a:p>
            <a:pPr marR="0" lvl="0" algn="l" defTabSz="914400" rtl="0" eaLnBrk="1" fontAlgn="auto" latinLnBrk="0" hangingPunct="1">
              <a:lnSpc>
                <a:spcPct val="100000"/>
              </a:lnSpc>
              <a:spcBef>
                <a:spcPts val="0"/>
              </a:spcBef>
              <a:spcAft>
                <a:spcPts val="0"/>
              </a:spcAft>
              <a:buClrTx/>
              <a:buSzTx/>
              <a:tabLst>
                <a:tab pos="86995" algn="l"/>
              </a:tabLst>
              <a:defRPr/>
            </a:pPr>
            <a:endParaRPr lang="en-CA" sz="1600" kern="0" dirty="0">
              <a:solidFill>
                <a:schemeClr val="bg1"/>
              </a:solidFill>
            </a:endParaRPr>
          </a:p>
        </p:txBody>
      </p:sp>
      <p:pic>
        <p:nvPicPr>
          <p:cNvPr id="2" name="Picture 1" descr="IMAG0108">
            <a:extLst>
              <a:ext uri="{FF2B5EF4-FFF2-40B4-BE49-F238E27FC236}">
                <a16:creationId xmlns:a16="http://schemas.microsoft.com/office/drawing/2014/main" id="{D623A4E6-E187-5977-4FDB-CF0814C1F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592" y="1645202"/>
            <a:ext cx="2783752" cy="46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EE607B1-11ED-E2BC-FAF0-C2DBD5D8A310}"/>
              </a:ext>
            </a:extLst>
          </p:cNvPr>
          <p:cNvSpPr/>
          <p:nvPr/>
        </p:nvSpPr>
        <p:spPr>
          <a:xfrm>
            <a:off x="502396" y="1530593"/>
            <a:ext cx="11461531" cy="5105681"/>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7" name="Rectangle 6"/>
          <p:cNvSpPr/>
          <p:nvPr/>
        </p:nvSpPr>
        <p:spPr>
          <a:xfrm>
            <a:off x="427180" y="221723"/>
            <a:ext cx="10177266" cy="569387"/>
          </a:xfrm>
          <a:prstGeom prst="rect">
            <a:avLst/>
          </a:prstGeom>
          <a:effectLst>
            <a:outerShdw blurRad="12700" dist="12700" dir="2700000" algn="tl" rotWithShape="0">
              <a:prstClr val="black">
                <a:alpha val="40000"/>
              </a:prstClr>
            </a:outerShdw>
          </a:effectLst>
        </p:spPr>
        <p:txBody>
          <a:bodyPr wrap="square" anchor="t">
            <a:spAutoFit/>
          </a:bodyPr>
          <a:lstStyle/>
          <a:p>
            <a:pPr>
              <a:defRPr/>
            </a:pPr>
            <a:r>
              <a:rPr lang="en-CA" sz="3100" kern="0" dirty="0">
                <a:solidFill>
                  <a:schemeClr val="bg1"/>
                </a:solidFill>
                <a:ea typeface="Roboto" panose="02000000000000000000" pitchFamily="2" charset="0"/>
              </a:rPr>
              <a:t>SYSTEM INTEGRATION</a:t>
            </a:r>
            <a:endParaRPr kumimoji="0" lang="en-GB" sz="3100" i="0" u="none" strike="noStrike" kern="0" spc="0" normalizeH="0" noProof="0" dirty="0">
              <a:ln>
                <a:noFill/>
              </a:ln>
              <a:solidFill>
                <a:schemeClr val="bg1"/>
              </a:solidFill>
              <a:uLnTx/>
              <a:uFillTx/>
              <a:ea typeface="Roboto" panose="02000000000000000000" pitchFamily="2" charset="0"/>
            </a:endParaRPr>
          </a:p>
        </p:txBody>
      </p:sp>
      <p:sp>
        <p:nvSpPr>
          <p:cNvPr id="8" name="Rectangle 7"/>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Straight Connector 25">
            <a:extLst>
              <a:ext uri="{FF2B5EF4-FFF2-40B4-BE49-F238E27FC236}">
                <a16:creationId xmlns:a16="http://schemas.microsoft.com/office/drawing/2014/main" id="{8A739DA0-75B3-4661-8C86-F387D6A54CA3}"/>
              </a:ext>
            </a:extLst>
          </p:cNvPr>
          <p:cNvCxnSpPr/>
          <p:nvPr/>
        </p:nvCxnSpPr>
        <p:spPr>
          <a:xfrm>
            <a:off x="4829747" y="346486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EB5AED8-1A3E-89CC-BAF8-0F8E48D53285}"/>
              </a:ext>
            </a:extLst>
          </p:cNvPr>
          <p:cNvSpPr/>
          <p:nvPr/>
        </p:nvSpPr>
        <p:spPr>
          <a:xfrm>
            <a:off x="502396" y="1530593"/>
            <a:ext cx="11461531" cy="5105681"/>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3" name="TextBox 2">
            <a:extLst>
              <a:ext uri="{FF2B5EF4-FFF2-40B4-BE49-F238E27FC236}">
                <a16:creationId xmlns:a16="http://schemas.microsoft.com/office/drawing/2014/main" id="{3355B950-275F-2235-1C52-6E2A80CC3978}"/>
              </a:ext>
            </a:extLst>
          </p:cNvPr>
          <p:cNvSpPr txBox="1"/>
          <p:nvPr/>
        </p:nvSpPr>
        <p:spPr>
          <a:xfrm>
            <a:off x="486130" y="1651708"/>
            <a:ext cx="1072341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When developing custom applications, such as SCADA and HMI systems,</a:t>
            </a:r>
            <a:br>
              <a:rPr lang="en-US" sz="1600" dirty="0">
                <a:solidFill>
                  <a:schemeClr val="bg1"/>
                </a:solidFill>
              </a:rPr>
            </a:br>
            <a:r>
              <a:rPr lang="en-US" sz="1600" dirty="0">
                <a:solidFill>
                  <a:schemeClr val="bg1"/>
                </a:solidFill>
              </a:rPr>
              <a:t> it is critical to use a team that has the experience to get the job done properly.</a:t>
            </a:r>
            <a:br>
              <a:rPr lang="en-US" sz="1600" dirty="0">
                <a:solidFill>
                  <a:schemeClr val="bg1"/>
                </a:solidFill>
              </a:rPr>
            </a:b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EIG has successfully integrated many SCADA systems using its HMIPQA+</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600" dirty="0">
                <a:solidFill>
                  <a:schemeClr val="bg1"/>
                </a:solidFill>
              </a:rPr>
              <a:t> software architecture.</a:t>
            </a:r>
            <a:br>
              <a:rPr lang="en-US" sz="1600" dirty="0">
                <a:solidFill>
                  <a:schemeClr val="bg1"/>
                </a:solidFill>
              </a:rPr>
            </a:b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EIG’s system integration customers choose EIG because:</a:t>
            </a:r>
          </a:p>
          <a:p>
            <a:pPr marL="742950" lvl="1" indent="-285750">
              <a:buFont typeface="Arial" panose="020B0604020202020204" pitchFamily="34" charset="0"/>
              <a:buChar char="•"/>
            </a:pPr>
            <a:r>
              <a:rPr lang="en-US" sz="1600" dirty="0">
                <a:solidFill>
                  <a:schemeClr val="bg1"/>
                </a:solidFill>
              </a:rPr>
              <a:t>EIG stands behind its customized applications.</a:t>
            </a:r>
          </a:p>
          <a:p>
            <a:pPr marL="742950" lvl="1" indent="-285750">
              <a:buFont typeface="Arial" panose="020B0604020202020204" pitchFamily="34" charset="0"/>
              <a:buChar char="•"/>
            </a:pPr>
            <a:r>
              <a:rPr lang="en-US" sz="1600" dirty="0">
                <a:solidFill>
                  <a:schemeClr val="bg1"/>
                </a:solidFill>
              </a:rPr>
              <a:t>The EIG team is ready whenever expansion and other integration is required. </a:t>
            </a:r>
          </a:p>
          <a:p>
            <a:pPr marL="285750" indent="-285750">
              <a:buFont typeface="Arial" panose="020B0604020202020204" pitchFamily="34" charset="0"/>
              <a:buChar char="•"/>
            </a:pPr>
            <a:endParaRPr lang="en-US" sz="1600" dirty="0">
              <a:solidFill>
                <a:schemeClr val="bg1"/>
              </a:solidFill>
            </a:endParaRPr>
          </a:p>
        </p:txBody>
      </p:sp>
      <p:pic>
        <p:nvPicPr>
          <p:cNvPr id="31" name="Picture 8" descr="IMAG0232">
            <a:extLst>
              <a:ext uri="{FF2B5EF4-FFF2-40B4-BE49-F238E27FC236}">
                <a16:creationId xmlns:a16="http://schemas.microsoft.com/office/drawing/2014/main" id="{6007DEEB-2F52-0D5D-B449-2FB18238C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03" y="1651708"/>
            <a:ext cx="2636067" cy="44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a:extLst>
              <a:ext uri="{FF2B5EF4-FFF2-40B4-BE49-F238E27FC236}">
                <a16:creationId xmlns:a16="http://schemas.microsoft.com/office/drawing/2014/main" id="{450F273C-5F2F-687A-7D83-462002E48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37" y="3960032"/>
            <a:ext cx="1412978" cy="251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02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32" name="Rectangle 31"/>
          <p:cNvSpPr/>
          <p:nvPr/>
        </p:nvSpPr>
        <p:spPr>
          <a:xfrm>
            <a:off x="301518" y="1344350"/>
            <a:ext cx="11356517" cy="5202657"/>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47" name="Rectangle 46"/>
          <p:cNvSpPr/>
          <p:nvPr/>
        </p:nvSpPr>
        <p:spPr>
          <a:xfrm>
            <a:off x="459680" y="879471"/>
            <a:ext cx="9069244" cy="400110"/>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defTabSz="914400">
              <a:defRPr/>
            </a:pPr>
            <a:r>
              <a:rPr lang="en-CA" sz="2000" kern="0">
                <a:latin typeface="Calibri" panose="020F0502020204030204"/>
                <a:ea typeface="Roboto" panose="02000000000000000000" pitchFamily="2" charset="0"/>
              </a:rPr>
              <a:t>.</a:t>
            </a:r>
          </a:p>
        </p:txBody>
      </p:sp>
      <p:sp>
        <p:nvSpPr>
          <p:cNvPr id="50" name="Rectangle 49"/>
          <p:cNvSpPr/>
          <p:nvPr/>
        </p:nvSpPr>
        <p:spPr>
          <a:xfrm>
            <a:off x="427181" y="221725"/>
            <a:ext cx="10166928" cy="569387"/>
          </a:xfrm>
          <a:prstGeom prst="rect">
            <a:avLst/>
          </a:prstGeom>
          <a:effectLst>
            <a:outerShdw blurRad="12700" dist="12700" dir="2700000" algn="tl" rotWithShape="0">
              <a:prstClr val="black">
                <a:alpha val="40000"/>
              </a:prstClr>
            </a:outerShdw>
          </a:effectLst>
        </p:spPr>
        <p:txBody>
          <a:bodyPr wrap="square" lIns="91440" tIns="45720" rIns="91440" bIns="45720" anchor="t">
            <a:spAutoFit/>
          </a:bodyPr>
          <a:lstStyle/>
          <a:p>
            <a:pPr>
              <a:defRPr/>
            </a:pPr>
            <a:r>
              <a:rPr lang="en-CA" sz="3100" kern="0" dirty="0">
                <a:solidFill>
                  <a:schemeClr val="bg1"/>
                </a:solidFill>
                <a:ea typeface="Roboto" panose="02000000000000000000" pitchFamily="2" charset="0"/>
              </a:rPr>
              <a:t>SAMPLING OF OUR SYSTEM INTEGRATION CUSTOMERS</a:t>
            </a:r>
            <a:endParaRPr lang="en-CA" sz="3100" kern="0" dirty="0">
              <a:solidFill>
                <a:schemeClr val="bg1"/>
              </a:solidFill>
              <a:ea typeface="Roboto" panose="02000000000000000000" pitchFamily="2" charset="0"/>
              <a:cs typeface="Calibri" panose="020F0502020204030204"/>
            </a:endParaRP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2" name="TextBox 1">
            <a:extLst>
              <a:ext uri="{FF2B5EF4-FFF2-40B4-BE49-F238E27FC236}">
                <a16:creationId xmlns:a16="http://schemas.microsoft.com/office/drawing/2014/main" id="{702CEF37-C6DD-E7B2-7F49-049467648AA0}"/>
              </a:ext>
            </a:extLst>
          </p:cNvPr>
          <p:cNvSpPr txBox="1"/>
          <p:nvPr/>
        </p:nvSpPr>
        <p:spPr>
          <a:xfrm>
            <a:off x="301518" y="1414819"/>
            <a:ext cx="8040019"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Austin Community College, Austin, Texas:  </a:t>
            </a:r>
          </a:p>
          <a:p>
            <a:pPr marL="742950" lvl="1" indent="-285750">
              <a:buFont typeface="Arial" panose="020B0604020202020204" pitchFamily="34" charset="0"/>
              <a:buChar char="•"/>
            </a:pPr>
            <a:r>
              <a:rPr lang="en-US" sz="1600" dirty="0">
                <a:solidFill>
                  <a:schemeClr val="bg1"/>
                </a:solidFill>
              </a:rPr>
              <a:t>Initial validation and configuration of multiple meters.</a:t>
            </a:r>
          </a:p>
          <a:p>
            <a:pPr marL="742950" lvl="1" indent="-285750">
              <a:buFont typeface="Arial" panose="020B0604020202020204" pitchFamily="34" charset="0"/>
              <a:buChar char="•"/>
            </a:pPr>
            <a:r>
              <a:rPr lang="en-US" sz="1600" dirty="0">
                <a:solidFill>
                  <a:schemeClr val="bg1"/>
                </a:solidFill>
              </a:rPr>
              <a:t>Worked with the Siemens team to integrate data from meters into the </a:t>
            </a:r>
            <a:br>
              <a:rPr lang="en-US" sz="1600" dirty="0">
                <a:solidFill>
                  <a:schemeClr val="bg1"/>
                </a:solidFill>
              </a:rPr>
            </a:br>
            <a:r>
              <a:rPr lang="en-US" sz="1600" dirty="0">
                <a:solidFill>
                  <a:schemeClr val="bg1"/>
                </a:solidFill>
              </a:rPr>
              <a:t>SCADA system.</a:t>
            </a:r>
            <a:br>
              <a:rPr lang="en-US" sz="1600" dirty="0">
                <a:solidFill>
                  <a:schemeClr val="bg1"/>
                </a:solidFill>
              </a:rPr>
            </a:b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Goldman Sachs, Salt Lake City, Utah:  </a:t>
            </a:r>
          </a:p>
          <a:p>
            <a:pPr marL="742950" lvl="1" indent="-285750">
              <a:buFont typeface="Arial" panose="020B0604020202020204" pitchFamily="34" charset="0"/>
              <a:buChar char="•"/>
            </a:pPr>
            <a:r>
              <a:rPr lang="en-US" sz="1600" dirty="0">
                <a:solidFill>
                  <a:schemeClr val="bg1"/>
                </a:solidFill>
              </a:rPr>
              <a:t>Integration into Building Management System (BMS) and consequent </a:t>
            </a:r>
            <a:br>
              <a:rPr lang="en-US" sz="1600" dirty="0">
                <a:solidFill>
                  <a:schemeClr val="bg1"/>
                </a:solidFill>
              </a:rPr>
            </a:br>
            <a:r>
              <a:rPr lang="en-US" sz="1600" dirty="0">
                <a:solidFill>
                  <a:schemeClr val="bg1"/>
                </a:solidFill>
              </a:rPr>
              <a:t>validation.</a:t>
            </a:r>
            <a:br>
              <a:rPr lang="en-US" sz="1600" dirty="0">
                <a:solidFill>
                  <a:schemeClr val="bg1"/>
                </a:solidFill>
              </a:rPr>
            </a:b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Idaho National Laboratory, Idaho Falls, Idaho:  </a:t>
            </a:r>
          </a:p>
          <a:p>
            <a:pPr marL="742950" lvl="1" indent="-285750">
              <a:buFont typeface="Arial" panose="020B0604020202020204" pitchFamily="34" charset="0"/>
              <a:buChar char="•"/>
            </a:pPr>
            <a:r>
              <a:rPr lang="en-US" sz="1600" dirty="0">
                <a:solidFill>
                  <a:schemeClr val="bg1"/>
                </a:solidFill>
              </a:rPr>
              <a:t>Site energy plan and integration into Energy Management System (EMS).</a:t>
            </a:r>
            <a:br>
              <a:rPr lang="en-US" sz="1600" dirty="0">
                <a:solidFill>
                  <a:schemeClr val="bg1"/>
                </a:solidFill>
              </a:rPr>
            </a:b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El Paso Airport, El Paso, Texas: </a:t>
            </a:r>
          </a:p>
          <a:p>
            <a:pPr marL="742950" lvl="1" indent="-285750">
              <a:buFont typeface="Arial" panose="020B0604020202020204" pitchFamily="34" charset="0"/>
              <a:buChar char="•"/>
            </a:pPr>
            <a:r>
              <a:rPr lang="en-US" sz="1600" dirty="0">
                <a:solidFill>
                  <a:schemeClr val="bg1"/>
                </a:solidFill>
              </a:rPr>
              <a:t>Integration of power meters to measure gate energy usage for billing of </a:t>
            </a:r>
            <a:br>
              <a:rPr lang="en-US" sz="1600" dirty="0">
                <a:solidFill>
                  <a:schemeClr val="bg1"/>
                </a:solidFill>
              </a:rPr>
            </a:br>
            <a:r>
              <a:rPr lang="en-US" sz="1600" dirty="0">
                <a:solidFill>
                  <a:schemeClr val="bg1"/>
                </a:solidFill>
              </a:rPr>
              <a:t>airlines.</a:t>
            </a:r>
            <a:br>
              <a:rPr lang="en-US" sz="1600" dirty="0">
                <a:solidFill>
                  <a:schemeClr val="bg1"/>
                </a:solidFill>
              </a:rPr>
            </a:b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Metro Link Rail System, Los Angeles, California: </a:t>
            </a:r>
          </a:p>
          <a:p>
            <a:pPr marL="742950" lvl="1" indent="-285750">
              <a:buFont typeface="Arial" panose="020B0604020202020204" pitchFamily="34" charset="0"/>
              <a:buChar char="•"/>
            </a:pPr>
            <a:r>
              <a:rPr lang="en-US" sz="1600" dirty="0">
                <a:solidFill>
                  <a:schemeClr val="bg1"/>
                </a:solidFill>
              </a:rPr>
              <a:t>Integration of emergency power system metering for Positive Control System for the LA Basin.</a:t>
            </a:r>
          </a:p>
          <a:p>
            <a:pPr marL="285750" indent="-285750">
              <a:buFont typeface="Arial" panose="020B0604020202020204" pitchFamily="34" charset="0"/>
              <a:buChar char="•"/>
            </a:pPr>
            <a:endParaRPr lang="en-US" sz="1600" dirty="0">
              <a:solidFill>
                <a:schemeClr val="bg1"/>
              </a:solidFill>
            </a:endParaRPr>
          </a:p>
        </p:txBody>
      </p:sp>
      <p:pic>
        <p:nvPicPr>
          <p:cNvPr id="12" name="Picture 11" descr="A stone sign on a brick walkway&#10;&#10;Description automatically generated with medium confidence">
            <a:extLst>
              <a:ext uri="{FF2B5EF4-FFF2-40B4-BE49-F238E27FC236}">
                <a16:creationId xmlns:a16="http://schemas.microsoft.com/office/drawing/2014/main" id="{6774F511-7340-2FFA-BE0C-700F3896D94B}"/>
              </a:ext>
            </a:extLst>
          </p:cNvPr>
          <p:cNvPicPr>
            <a:picLocks noChangeAspect="1"/>
          </p:cNvPicPr>
          <p:nvPr/>
        </p:nvPicPr>
        <p:blipFill>
          <a:blip r:embed="rId3"/>
          <a:stretch>
            <a:fillRect/>
          </a:stretch>
        </p:blipFill>
        <p:spPr>
          <a:xfrm>
            <a:off x="8035647" y="1414819"/>
            <a:ext cx="3796863" cy="2539460"/>
          </a:xfrm>
          <a:prstGeom prst="rect">
            <a:avLst/>
          </a:prstGeom>
        </p:spPr>
      </p:pic>
      <p:pic>
        <p:nvPicPr>
          <p:cNvPr id="7" name="Picture 6" descr="Airplanes at an airport&#10;&#10;Description automatically generated">
            <a:extLst>
              <a:ext uri="{FF2B5EF4-FFF2-40B4-BE49-F238E27FC236}">
                <a16:creationId xmlns:a16="http://schemas.microsoft.com/office/drawing/2014/main" id="{7A7CBBB1-FAEF-2FC9-9988-A69D33C3FEAD}"/>
              </a:ext>
            </a:extLst>
          </p:cNvPr>
          <p:cNvPicPr>
            <a:picLocks noChangeAspect="1"/>
          </p:cNvPicPr>
          <p:nvPr/>
        </p:nvPicPr>
        <p:blipFill>
          <a:blip r:embed="rId4"/>
          <a:stretch>
            <a:fillRect/>
          </a:stretch>
        </p:blipFill>
        <p:spPr>
          <a:xfrm>
            <a:off x="8670604" y="4401121"/>
            <a:ext cx="3161906" cy="2084119"/>
          </a:xfrm>
          <a:prstGeom prst="rect">
            <a:avLst/>
          </a:prstGeom>
        </p:spPr>
      </p:pic>
      <p:pic>
        <p:nvPicPr>
          <p:cNvPr id="10" name="Picture 9" descr="A train on the tracks&#10;&#10;Description automatically generated">
            <a:extLst>
              <a:ext uri="{FF2B5EF4-FFF2-40B4-BE49-F238E27FC236}">
                <a16:creationId xmlns:a16="http://schemas.microsoft.com/office/drawing/2014/main" id="{F09A49BC-6D8B-7981-E0AE-2CE0A6ECB4C1}"/>
              </a:ext>
            </a:extLst>
          </p:cNvPr>
          <p:cNvPicPr>
            <a:picLocks noChangeAspect="1"/>
          </p:cNvPicPr>
          <p:nvPr/>
        </p:nvPicPr>
        <p:blipFill>
          <a:blip r:embed="rId5"/>
          <a:stretch>
            <a:fillRect/>
          </a:stretch>
        </p:blipFill>
        <p:spPr>
          <a:xfrm>
            <a:off x="7343294" y="2848223"/>
            <a:ext cx="3316498" cy="22121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2" name="Rectangle 1"/>
          <p:cNvSpPr/>
          <p:nvPr/>
        </p:nvSpPr>
        <p:spPr>
          <a:xfrm>
            <a:off x="-9521" y="7288"/>
            <a:ext cx="12211045" cy="685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32" name="Rectangle 31"/>
          <p:cNvSpPr/>
          <p:nvPr/>
        </p:nvSpPr>
        <p:spPr>
          <a:xfrm>
            <a:off x="502396" y="1530593"/>
            <a:ext cx="11461531" cy="5105681"/>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50" name="Rectangle 49"/>
          <p:cNvSpPr/>
          <p:nvPr/>
        </p:nvSpPr>
        <p:spPr>
          <a:xfrm>
            <a:off x="427181" y="221725"/>
            <a:ext cx="9938294" cy="569387"/>
          </a:xfrm>
          <a:prstGeom prst="rect">
            <a:avLst/>
          </a:prstGeom>
          <a:effectLst>
            <a:outerShdw blurRad="12700" dist="12700" dir="2700000" algn="tl" rotWithShape="0">
              <a:prstClr val="black">
                <a:alpha val="40000"/>
              </a:prstClr>
            </a:outerShdw>
          </a:effectLst>
        </p:spPr>
        <p:txBody>
          <a:bodyPr wrap="square" anchor="t">
            <a:spAutoFit/>
          </a:bodyPr>
          <a:lstStyle/>
          <a:p>
            <a:pPr>
              <a:defRPr/>
            </a:pPr>
            <a:r>
              <a:rPr lang="en-CA" sz="3100" kern="0" dirty="0">
                <a:solidFill>
                  <a:schemeClr val="bg1"/>
                </a:solidFill>
                <a:ea typeface="Roboto" panose="02000000000000000000" pitchFamily="2" charset="0"/>
              </a:rPr>
              <a:t>ONSITE TRAINING</a:t>
            </a:r>
            <a:endParaRPr lang="en-GB" sz="3100" kern="0" dirty="0">
              <a:solidFill>
                <a:schemeClr val="bg1"/>
              </a:solidFill>
              <a:ea typeface="Roboto" panose="02000000000000000000" pitchFamily="2" charset="0"/>
            </a:endParaRP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02396" y="1670120"/>
            <a:ext cx="5976722" cy="4308872"/>
          </a:xfrm>
          <a:prstGeom prst="rect">
            <a:avLst/>
          </a:prstGeom>
          <a:effectLst>
            <a:outerShdw blurRad="12700" dist="12700" dir="2700000" algn="tl" rotWithShape="0">
              <a:prstClr val="black">
                <a:alpha val="40000"/>
              </a:prstClr>
            </a:outerShdw>
          </a:effectLst>
        </p:spPr>
        <p:txBody>
          <a:bodyPr wrap="square">
            <a:spAutoFit/>
          </a:bodyPr>
          <a:lstStyle/>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Training is essential to implementing a new project successfully.</a:t>
            </a: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EIG offers regular training. Training helps users by educating them on all aspects of the life cycle of metering systems, from installation to on-going use. </a:t>
            </a: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Engineering Services can create a custom class that meets your exact requirements and covers the EIG products you will be using,  giving your team the necessary knowledge and skills.  </a:t>
            </a: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EIG can provide either onsite or webinar training on metering products, software, and/or SCADA, so that users will be knowledgeable on all aspects of the products.</a:t>
            </a: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Instructors are RCEP (Registered Continuing Education Program) certified. All training can be certified for continuing education credits.</a:t>
            </a:r>
          </a:p>
          <a:p>
            <a:pPr>
              <a:spcBef>
                <a:spcPts val="1200"/>
              </a:spcBef>
              <a:tabLst>
                <a:tab pos="86995" algn="l"/>
              </a:tabLst>
              <a:defRPr/>
            </a:pPr>
            <a:endParaRPr lang="en-US" sz="1600" dirty="0">
              <a:solidFill>
                <a:schemeClr val="bg1"/>
              </a:solidFill>
              <a:ea typeface="Roboto" panose="02000000000000000000" pitchFamily="2" charset="0"/>
            </a:endParaRPr>
          </a:p>
        </p:txBody>
      </p:sp>
      <p:pic>
        <p:nvPicPr>
          <p:cNvPr id="3" name="Picture 7">
            <a:extLst>
              <a:ext uri="{FF2B5EF4-FFF2-40B4-BE49-F238E27FC236}">
                <a16:creationId xmlns:a16="http://schemas.microsoft.com/office/drawing/2014/main" id="{6E3D153C-5CCE-BCA1-8CAC-65BA07054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075" y="2640338"/>
            <a:ext cx="4636820" cy="260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09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2" name="Rectangle 1"/>
          <p:cNvSpPr/>
          <p:nvPr/>
        </p:nvSpPr>
        <p:spPr>
          <a:xfrm>
            <a:off x="-9521" y="7288"/>
            <a:ext cx="12211045" cy="685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32" name="Rectangle 31"/>
          <p:cNvSpPr/>
          <p:nvPr/>
        </p:nvSpPr>
        <p:spPr>
          <a:xfrm>
            <a:off x="502396" y="1530593"/>
            <a:ext cx="11461531" cy="5105681"/>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50" name="Rectangle 49"/>
          <p:cNvSpPr/>
          <p:nvPr/>
        </p:nvSpPr>
        <p:spPr>
          <a:xfrm>
            <a:off x="427181" y="221725"/>
            <a:ext cx="9938294" cy="569387"/>
          </a:xfrm>
          <a:prstGeom prst="rect">
            <a:avLst/>
          </a:prstGeom>
          <a:effectLst>
            <a:outerShdw blurRad="12700" dist="12700" dir="2700000" algn="tl" rotWithShape="0">
              <a:prstClr val="black">
                <a:alpha val="40000"/>
              </a:prstClr>
            </a:outerShdw>
          </a:effectLst>
        </p:spPr>
        <p:txBody>
          <a:bodyPr wrap="square" anchor="t">
            <a:spAutoFit/>
          </a:bodyPr>
          <a:lstStyle/>
          <a:p>
            <a:pPr>
              <a:defRPr/>
            </a:pPr>
            <a:r>
              <a:rPr lang="en-CA" sz="3100" kern="0" dirty="0">
                <a:solidFill>
                  <a:schemeClr val="bg1"/>
                </a:solidFill>
                <a:ea typeface="Roboto" panose="02000000000000000000" pitchFamily="2" charset="0"/>
              </a:rPr>
              <a:t>METER CALIBRATION AND CERTIFICATION</a:t>
            </a:r>
            <a:endParaRPr lang="en-GB" sz="3100" kern="0" dirty="0">
              <a:solidFill>
                <a:schemeClr val="bg1"/>
              </a:solidFill>
              <a:ea typeface="Roboto" panose="02000000000000000000" pitchFamily="2" charset="0"/>
            </a:endParaRP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02396" y="1641366"/>
            <a:ext cx="8641604" cy="1569660"/>
          </a:xfrm>
          <a:prstGeom prst="rect">
            <a:avLst/>
          </a:prstGeom>
          <a:effectLst>
            <a:outerShdw blurRad="12700" dist="12700" dir="2700000" algn="tl" rotWithShape="0">
              <a:prstClr val="black">
                <a:alpha val="40000"/>
              </a:prstClr>
            </a:outerShdw>
          </a:effectLst>
        </p:spPr>
        <p:txBody>
          <a:bodyPr wrap="square">
            <a:spAutoFit/>
          </a:bodyPr>
          <a:lstStyle/>
          <a:p>
            <a:pPr marL="285750" indent="-285750" defTabSz="914400">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Some applications require that equipment is tested yearly. EIG has the capability to field test meters and provide an accuracy report.</a:t>
            </a:r>
            <a:br>
              <a:rPr lang="en-US" sz="1600" dirty="0">
                <a:solidFill>
                  <a:schemeClr val="bg1"/>
                </a:solidFill>
                <a:ea typeface="Roboto" panose="02000000000000000000" pitchFamily="2" charset="0"/>
              </a:rPr>
            </a:br>
            <a:endParaRPr lang="en-US" sz="1600" dirty="0">
              <a:solidFill>
                <a:schemeClr val="bg1"/>
              </a:solidFill>
              <a:ea typeface="Roboto" panose="02000000000000000000" pitchFamily="2" charset="0"/>
            </a:endParaRPr>
          </a:p>
          <a:p>
            <a:pPr marL="285750" indent="-285750" defTabSz="914400">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Testing services are available for any electrical energy revenue meter that has a test pulse. </a:t>
            </a:r>
          </a:p>
          <a:p>
            <a:pPr marL="285750" indent="-285750" defTabSz="914400">
              <a:buFont typeface="Arial" panose="020B0604020202020204" pitchFamily="34" charset="0"/>
              <a:buChar char="•"/>
              <a:tabLst>
                <a:tab pos="86995" algn="l"/>
              </a:tabLst>
              <a:defRPr/>
            </a:pPr>
            <a:endParaRPr lang="en-US" sz="1600" dirty="0">
              <a:solidFill>
                <a:schemeClr val="bg1"/>
              </a:solidFill>
              <a:ea typeface="Roboto" panose="02000000000000000000" pitchFamily="2" charset="0"/>
            </a:endParaRPr>
          </a:p>
          <a:p>
            <a:pPr marL="285750" indent="-285750" defTabSz="914400">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EIG’s Engineering Services will test these meters either onsite or at our Westbury, N.Y. factory.</a:t>
            </a:r>
          </a:p>
        </p:txBody>
      </p:sp>
      <p:pic>
        <p:nvPicPr>
          <p:cNvPr id="6" name="Picture 6" descr="Calibration_2">
            <a:extLst>
              <a:ext uri="{FF2B5EF4-FFF2-40B4-BE49-F238E27FC236}">
                <a16:creationId xmlns:a16="http://schemas.microsoft.com/office/drawing/2014/main" id="{3C80FA1A-4CC6-51FB-DAE1-519B20387D1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178332" y="3301010"/>
            <a:ext cx="4603019" cy="314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57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2549"/>
        </a:solidFill>
        <a:effectLst/>
      </p:bgPr>
    </p:bg>
    <p:spTree>
      <p:nvGrpSpPr>
        <p:cNvPr id="1" name=""/>
        <p:cNvGrpSpPr/>
        <p:nvPr/>
      </p:nvGrpSpPr>
      <p:grpSpPr>
        <a:xfrm>
          <a:off x="0" y="0"/>
          <a:ext cx="0" cy="0"/>
          <a:chOff x="0" y="0"/>
          <a:chExt cx="0" cy="0"/>
        </a:xfrm>
      </p:grpSpPr>
      <p:sp>
        <p:nvSpPr>
          <p:cNvPr id="2" name="Rectangle 1"/>
          <p:cNvSpPr/>
          <p:nvPr/>
        </p:nvSpPr>
        <p:spPr>
          <a:xfrm>
            <a:off x="-9521" y="7288"/>
            <a:ext cx="12211045" cy="685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a:solidFill>
                <a:prstClr val="white"/>
              </a:solidFill>
              <a:latin typeface="Calibri" panose="020F0502020204030204"/>
            </a:endParaRPr>
          </a:p>
        </p:txBody>
      </p:sp>
      <p:sp>
        <p:nvSpPr>
          <p:cNvPr id="32" name="Rectangle 31"/>
          <p:cNvSpPr/>
          <p:nvPr/>
        </p:nvSpPr>
        <p:spPr>
          <a:xfrm>
            <a:off x="502396" y="1530593"/>
            <a:ext cx="11461531" cy="4813057"/>
          </a:xfrm>
          <a:prstGeom prst="rect">
            <a:avLst/>
          </a:prstGeom>
          <a:noFill/>
          <a:ln w="158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2000">
              <a:solidFill>
                <a:prstClr val="white"/>
              </a:solidFill>
              <a:latin typeface="Calibri" panose="020F0502020204030204"/>
            </a:endParaRPr>
          </a:p>
        </p:txBody>
      </p:sp>
      <p:sp>
        <p:nvSpPr>
          <p:cNvPr id="50" name="Rectangle 49"/>
          <p:cNvSpPr/>
          <p:nvPr/>
        </p:nvSpPr>
        <p:spPr>
          <a:xfrm>
            <a:off x="427181" y="221725"/>
            <a:ext cx="9938294" cy="569387"/>
          </a:xfrm>
          <a:prstGeom prst="rect">
            <a:avLst/>
          </a:prstGeom>
          <a:effectLst>
            <a:outerShdw blurRad="12700" dist="12700" dir="2700000" algn="tl" rotWithShape="0">
              <a:prstClr val="black">
                <a:alpha val="40000"/>
              </a:prstClr>
            </a:outerShdw>
          </a:effectLst>
        </p:spPr>
        <p:txBody>
          <a:bodyPr wrap="square" anchor="t">
            <a:spAutoFit/>
          </a:bodyPr>
          <a:lstStyle/>
          <a:p>
            <a:pPr>
              <a:defRPr/>
            </a:pPr>
            <a:r>
              <a:rPr lang="en-CA" sz="3100" kern="0" dirty="0">
                <a:solidFill>
                  <a:schemeClr val="bg1"/>
                </a:solidFill>
                <a:ea typeface="Roboto" panose="02000000000000000000" pitchFamily="2" charset="0"/>
              </a:rPr>
              <a:t>BENEFITS OF USING EIG’S ENGINEERING SERVICES TEAM</a:t>
            </a:r>
            <a:endParaRPr lang="en-GB" sz="3100" kern="0" dirty="0">
              <a:solidFill>
                <a:schemeClr val="bg1"/>
              </a:solidFill>
              <a:ea typeface="Roboto" panose="02000000000000000000" pitchFamily="2" charset="0"/>
            </a:endParaRPr>
          </a:p>
        </p:txBody>
      </p:sp>
      <p:sp>
        <p:nvSpPr>
          <p:cNvPr id="51" name="Rectangle 50"/>
          <p:cNvSpPr/>
          <p:nvPr/>
        </p:nvSpPr>
        <p:spPr>
          <a:xfrm>
            <a:off x="533965" y="774963"/>
            <a:ext cx="6480000" cy="18000"/>
          </a:xfrm>
          <a:prstGeom prst="rect">
            <a:avLst/>
          </a:prstGeom>
          <a:gradFill flip="none" rotWithShape="1">
            <a:gsLst>
              <a:gs pos="0">
                <a:srgbClr val="86ACCD"/>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572065" y="1608182"/>
            <a:ext cx="7289400" cy="3970318"/>
          </a:xfrm>
          <a:prstGeom prst="rect">
            <a:avLst/>
          </a:prstGeom>
          <a:effectLst>
            <a:outerShdw blurRad="12700" dist="12700" dir="2700000" algn="tl" rotWithShape="0">
              <a:prstClr val="black">
                <a:alpha val="40000"/>
              </a:prstClr>
            </a:outerShdw>
          </a:effectLst>
        </p:spPr>
        <p:txBody>
          <a:bodyPr wrap="square">
            <a:spAutoFit/>
          </a:bodyPr>
          <a:lstStyle/>
          <a:p>
            <a:pPr marL="180975" indent="-180975">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EIG’s engineers are experts in our products.</a:t>
            </a:r>
            <a:br>
              <a:rPr lang="en-US" sz="1600" dirty="0">
                <a:solidFill>
                  <a:schemeClr val="bg1"/>
                </a:solidFill>
                <a:ea typeface="Roboto" panose="02000000000000000000" pitchFamily="2" charset="0"/>
              </a:rPr>
            </a:br>
            <a:endParaRPr lang="en-US" sz="1600" dirty="0">
              <a:solidFill>
                <a:schemeClr val="bg1"/>
              </a:solidFill>
              <a:ea typeface="Roboto" panose="02000000000000000000" pitchFamily="2" charset="0"/>
            </a:endParaRP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EIG’s engineers understand best the systems that our products integrate with. </a:t>
            </a:r>
            <a:br>
              <a:rPr lang="en-US" sz="1600" dirty="0">
                <a:solidFill>
                  <a:schemeClr val="bg1"/>
                </a:solidFill>
                <a:ea typeface="Roboto" panose="02000000000000000000" pitchFamily="2" charset="0"/>
              </a:rPr>
            </a:br>
            <a:endParaRPr lang="en-US" sz="1600" dirty="0">
              <a:solidFill>
                <a:schemeClr val="bg1"/>
              </a:solidFill>
              <a:ea typeface="Roboto" panose="02000000000000000000" pitchFamily="2" charset="0"/>
            </a:endParaRP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Using EIG’s Engineering Services team saves you time and money.</a:t>
            </a:r>
            <a:br>
              <a:rPr lang="en-US" sz="1600" dirty="0">
                <a:solidFill>
                  <a:schemeClr val="bg1"/>
                </a:solidFill>
                <a:ea typeface="Roboto" panose="02000000000000000000" pitchFamily="2" charset="0"/>
              </a:rPr>
            </a:br>
            <a:endParaRPr lang="en-US" sz="1600" dirty="0">
              <a:solidFill>
                <a:schemeClr val="bg1"/>
              </a:solidFill>
              <a:ea typeface="Roboto" panose="02000000000000000000" pitchFamily="2" charset="0"/>
            </a:endParaRPr>
          </a:p>
          <a:p>
            <a:pPr marL="180975" indent="-180975" defTabSz="914400">
              <a:spcBef>
                <a:spcPts val="1200"/>
              </a:spcBef>
              <a:buFont typeface="Arial" panose="020B0604020202020204" pitchFamily="34" charset="0"/>
              <a:buChar char="•"/>
              <a:tabLst>
                <a:tab pos="86995" algn="l"/>
              </a:tabLst>
              <a:defRPr/>
            </a:pPr>
            <a:r>
              <a:rPr lang="en-US" sz="1600" dirty="0">
                <a:solidFill>
                  <a:schemeClr val="bg1"/>
                </a:solidFill>
                <a:ea typeface="Roboto" panose="02000000000000000000" pitchFamily="2" charset="0"/>
              </a:rPr>
              <a:t>You can have confidence that all the data and other information from your system is accurate.</a:t>
            </a:r>
            <a:br>
              <a:rPr lang="en-US" sz="1600" dirty="0">
                <a:solidFill>
                  <a:schemeClr val="bg1"/>
                </a:solidFill>
                <a:ea typeface="Roboto" panose="02000000000000000000" pitchFamily="2" charset="0"/>
              </a:rPr>
            </a:br>
            <a:endParaRPr lang="en-US" sz="1600" dirty="0">
              <a:solidFill>
                <a:schemeClr val="bg1"/>
              </a:solidFill>
              <a:ea typeface="Roboto" panose="02000000000000000000" pitchFamily="2" charset="0"/>
            </a:endParaRPr>
          </a:p>
          <a:p>
            <a:pPr marL="180975" indent="-180975" defTabSz="914400">
              <a:spcBef>
                <a:spcPts val="1200"/>
              </a:spcBef>
              <a:buFont typeface="Arial" panose="020B0604020202020204" pitchFamily="34" charset="0"/>
              <a:buChar char="•"/>
              <a:tabLst>
                <a:tab pos="86995" algn="l"/>
              </a:tabLst>
              <a:defRPr/>
            </a:pPr>
            <a:endParaRPr lang="en-US" sz="1600" dirty="0">
              <a:solidFill>
                <a:schemeClr val="bg1"/>
              </a:solidFill>
              <a:ea typeface="Roboto" panose="02000000000000000000" pitchFamily="2" charset="0"/>
            </a:endParaRPr>
          </a:p>
          <a:p>
            <a:pPr marL="180975" indent="-180975" defTabSz="914400">
              <a:spcBef>
                <a:spcPts val="1200"/>
              </a:spcBef>
              <a:buFont typeface="Arial" panose="020B0604020202020204" pitchFamily="34" charset="0"/>
              <a:buChar char="•"/>
              <a:tabLst>
                <a:tab pos="86995" algn="l"/>
              </a:tabLst>
              <a:defRPr/>
            </a:pPr>
            <a:endParaRPr lang="en-US" sz="1600" dirty="0">
              <a:solidFill>
                <a:schemeClr val="bg1"/>
              </a:solidFill>
              <a:ea typeface="Roboto" panose="02000000000000000000" pitchFamily="2" charset="0"/>
            </a:endParaRPr>
          </a:p>
          <a:p>
            <a:pPr marL="180975" indent="-180975" defTabSz="914400">
              <a:spcBef>
                <a:spcPts val="1200"/>
              </a:spcBef>
              <a:buFont typeface="Arial" panose="020B0604020202020204" pitchFamily="34" charset="0"/>
              <a:buChar char="•"/>
              <a:tabLst>
                <a:tab pos="86995" algn="l"/>
              </a:tabLst>
              <a:defRPr/>
            </a:pPr>
            <a:endParaRPr lang="en-US" sz="1600" dirty="0">
              <a:solidFill>
                <a:schemeClr val="bg1"/>
              </a:solidFill>
              <a:ea typeface="Roboto" panose="02000000000000000000" pitchFamily="2" charset="0"/>
            </a:endParaRPr>
          </a:p>
        </p:txBody>
      </p:sp>
      <p:pic>
        <p:nvPicPr>
          <p:cNvPr id="5" name="Picture 4" descr="A person wearing a hard hat and holding a tablet&#10;&#10;Description automatically generated">
            <a:extLst>
              <a:ext uri="{FF2B5EF4-FFF2-40B4-BE49-F238E27FC236}">
                <a16:creationId xmlns:a16="http://schemas.microsoft.com/office/drawing/2014/main" id="{8624F5DD-4954-BAAD-B869-74FB46782B6C}"/>
              </a:ext>
            </a:extLst>
          </p:cNvPr>
          <p:cNvPicPr>
            <a:picLocks noChangeAspect="1"/>
          </p:cNvPicPr>
          <p:nvPr/>
        </p:nvPicPr>
        <p:blipFill>
          <a:blip r:embed="rId3"/>
          <a:stretch>
            <a:fillRect/>
          </a:stretch>
        </p:blipFill>
        <p:spPr>
          <a:xfrm>
            <a:off x="8098972" y="1982717"/>
            <a:ext cx="3196393" cy="2127469"/>
          </a:xfrm>
          <a:prstGeom prst="rect">
            <a:avLst/>
          </a:prstGeom>
        </p:spPr>
      </p:pic>
      <p:pic>
        <p:nvPicPr>
          <p:cNvPr id="9" name="Picture 8" descr="A person using a computer&#10;&#10;Description automatically generated">
            <a:extLst>
              <a:ext uri="{FF2B5EF4-FFF2-40B4-BE49-F238E27FC236}">
                <a16:creationId xmlns:a16="http://schemas.microsoft.com/office/drawing/2014/main" id="{B04BEB70-4CE5-1DAA-4F1C-404BFB588D21}"/>
              </a:ext>
            </a:extLst>
          </p:cNvPr>
          <p:cNvPicPr>
            <a:picLocks noChangeAspect="1"/>
          </p:cNvPicPr>
          <p:nvPr/>
        </p:nvPicPr>
        <p:blipFill>
          <a:blip r:embed="rId4"/>
          <a:stretch>
            <a:fillRect/>
          </a:stretch>
        </p:blipFill>
        <p:spPr>
          <a:xfrm>
            <a:off x="3524175" y="3917522"/>
            <a:ext cx="3114381" cy="2295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30774467330A4E85138F87229145B4" ma:contentTypeVersion="17" ma:contentTypeDescription="Create a new document." ma:contentTypeScope="" ma:versionID="a262ab5f909bb4c15c2824ad9a608116">
  <xsd:schema xmlns:xsd="http://www.w3.org/2001/XMLSchema" xmlns:xs="http://www.w3.org/2001/XMLSchema" xmlns:p="http://schemas.microsoft.com/office/2006/metadata/properties" xmlns:ns2="f7b19a9d-03a8-4d15-9a54-24349bfd7c97" xmlns:ns3="8f7d247b-4fc5-4cd1-b30e-dcaef0cb331f" targetNamespace="http://schemas.microsoft.com/office/2006/metadata/properties" ma:root="true" ma:fieldsID="06c3ba3135784e9e0782d99995f27b08" ns2:_="" ns3:_="">
    <xsd:import namespace="f7b19a9d-03a8-4d15-9a54-24349bfd7c97"/>
    <xsd:import namespace="8f7d247b-4fc5-4cd1-b30e-dcaef0cb331f"/>
    <xsd:element name="properties">
      <xsd:complexType>
        <xsd:sequence>
          <xsd:element name="documentManagement">
            <xsd:complexType>
              <xsd:all>
                <xsd:element ref="ns2:Link" minOccurs="0"/>
                <xsd:element ref="ns2:FORCUSTOMERS_x003f_" minOccurs="0"/>
                <xsd:element ref="ns2:Sort"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19a9d-03a8-4d15-9a54-24349bfd7c97" elementFormDefault="qualified">
    <xsd:import namespace="http://schemas.microsoft.com/office/2006/documentManagement/types"/>
    <xsd:import namespace="http://schemas.microsoft.com/office/infopath/2007/PartnerControls"/>
    <xsd:element name="Link" ma:index="2"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FORCUSTOMERS_x003f_" ma:index="3" nillable="true" ma:displayName="FOR CUSTOMERS?" ma:default="1" ma:format="Dropdown" ma:internalName="FORCUSTOMERS_x003f_" ma:readOnly="false">
      <xsd:simpleType>
        <xsd:restriction base="dms:Boolean"/>
      </xsd:simpleType>
    </xsd:element>
    <xsd:element name="Sort" ma:index="4" nillable="true" ma:displayName="Sort" ma:format="Dropdown" ma:internalName="Sort" ma:readOnly="false" ma:percentage="FALSE">
      <xsd:simpleType>
        <xsd:restriction base="dms:Number"/>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hidden="true" ma:internalName="MediaServiceKeyPoints" ma:readOnly="true">
      <xsd:simpleType>
        <xsd:restriction base="dms:Note"/>
      </xsd:simpleType>
    </xsd:element>
    <xsd:element name="MediaServiceLocation" ma:index="21" nillable="true" ma:displayName="Location" ma:hidden="true"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7d247b-4fc5-4cd1-b30e-dcaef0cb331f"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RCUSTOMERS_x003f_ xmlns="f7b19a9d-03a8-4d15-9a54-24349bfd7c97">true</FORCUSTOMERS_x003f_>
    <Sort xmlns="f7b19a9d-03a8-4d15-9a54-24349bfd7c97" xsi:nil="true"/>
    <Link xmlns="f7b19a9d-03a8-4d15-9a54-24349bfd7c97">
      <Url xsi:nil="true"/>
      <Description xsi:nil="true"/>
    </Lin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67AB79-14F3-4C6A-AC21-344A99ABE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19a9d-03a8-4d15-9a54-24349bfd7c97"/>
    <ds:schemaRef ds:uri="8f7d247b-4fc5-4cd1-b30e-dcaef0cb33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A98D5F-8134-4702-803E-BC2C30FB66DB}">
  <ds:schemaRefs>
    <ds:schemaRef ds:uri="http://schemas.microsoft.com/office/2006/metadata/properties"/>
    <ds:schemaRef ds:uri="http://purl.org/dc/dcmitype/"/>
    <ds:schemaRef ds:uri="http://schemas.microsoft.com/office/infopath/2007/PartnerControls"/>
    <ds:schemaRef ds:uri="http://www.w3.org/XML/1998/namespace"/>
    <ds:schemaRef ds:uri="f7b19a9d-03a8-4d15-9a54-24349bfd7c97"/>
    <ds:schemaRef ds:uri="http://schemas.openxmlformats.org/package/2006/metadata/core-properties"/>
    <ds:schemaRef ds:uri="http://purl.org/dc/terms/"/>
    <ds:schemaRef ds:uri="http://schemas.microsoft.com/office/2006/documentManagement/types"/>
    <ds:schemaRef ds:uri="http://purl.org/dc/elements/1.1/"/>
    <ds:schemaRef ds:uri="8f7d247b-4fc5-4cd1-b30e-dcaef0cb331f"/>
  </ds:schemaRefs>
</ds:datastoreItem>
</file>

<file path=customXml/itemProps3.xml><?xml version="1.0" encoding="utf-8"?>
<ds:datastoreItem xmlns:ds="http://schemas.openxmlformats.org/officeDocument/2006/customXml" ds:itemID="{9D91EFED-E988-4D38-858F-93F4A31EC0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15769</TotalTime>
  <Words>973</Words>
  <Application>Microsoft Office PowerPoint</Application>
  <PresentationFormat>Widescreen</PresentationFormat>
  <Paragraphs>90</Paragraphs>
  <Slides>11</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Calibri</vt:lpstr>
      <vt:lpstr>Calibri Light</vt:lpstr>
      <vt:lpstr>Roboto</vt:lpstr>
      <vt:lpstr>Tahoma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 Cargnelli</dc:creator>
  <cp:lastModifiedBy>Neena Deibler</cp:lastModifiedBy>
  <cp:revision>648</cp:revision>
  <dcterms:created xsi:type="dcterms:W3CDTF">2019-10-11T00:19:00Z</dcterms:created>
  <dcterms:modified xsi:type="dcterms:W3CDTF">2024-05-22T12:27:24Z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0x0101004B30774467330A4E85138F87229145B4</vt:lpwstr>
  </property>
  <property fmtid="{D5CDD505-2E9C-101B-9397-08002B2CF9AE}" pid="3" name="ICV">
    <vt:lpwstr>035111F3ABD94A87B2526909033B9116</vt:lpwstr>
  </property>
  <property fmtid="{D5CDD505-2E9C-101B-9397-08002B2CF9AE}" pid="4" name="KSOProductBuildVer">
    <vt:lpwstr>1033-11.2.0.10265</vt:lpwstr>
  </property>
</Properties>
</file>